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111"/>
  </p:notesMasterIdLst>
  <p:sldIdLst>
    <p:sldId id="256" r:id="rId2"/>
    <p:sldId id="275" r:id="rId3"/>
    <p:sldId id="274" r:id="rId4"/>
    <p:sldId id="285" r:id="rId5"/>
    <p:sldId id="287" r:id="rId6"/>
    <p:sldId id="257" r:id="rId7"/>
    <p:sldId id="288" r:id="rId8"/>
    <p:sldId id="289" r:id="rId9"/>
    <p:sldId id="259" r:id="rId10"/>
    <p:sldId id="258" r:id="rId11"/>
    <p:sldId id="290" r:id="rId12"/>
    <p:sldId id="291" r:id="rId13"/>
    <p:sldId id="260"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7" r:id="rId28"/>
    <p:sldId id="306" r:id="rId29"/>
    <p:sldId id="305" r:id="rId30"/>
    <p:sldId id="308" r:id="rId31"/>
    <p:sldId id="309" r:id="rId32"/>
    <p:sldId id="310" r:id="rId33"/>
    <p:sldId id="311" r:id="rId34"/>
    <p:sldId id="312" r:id="rId35"/>
    <p:sldId id="313" r:id="rId36"/>
    <p:sldId id="314" r:id="rId37"/>
    <p:sldId id="315" r:id="rId38"/>
    <p:sldId id="316" r:id="rId39"/>
    <p:sldId id="318" r:id="rId40"/>
    <p:sldId id="319" r:id="rId41"/>
    <p:sldId id="320" r:id="rId42"/>
    <p:sldId id="321"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50" r:id="rId70"/>
    <p:sldId id="351" r:id="rId71"/>
    <p:sldId id="352" r:id="rId72"/>
    <p:sldId id="359" r:id="rId73"/>
    <p:sldId id="360" r:id="rId74"/>
    <p:sldId id="361" r:id="rId75"/>
    <p:sldId id="354" r:id="rId76"/>
    <p:sldId id="353" r:id="rId77"/>
    <p:sldId id="355" r:id="rId78"/>
    <p:sldId id="356" r:id="rId79"/>
    <p:sldId id="357" r:id="rId80"/>
    <p:sldId id="358" r:id="rId81"/>
    <p:sldId id="362" r:id="rId82"/>
    <p:sldId id="363" r:id="rId83"/>
    <p:sldId id="364" r:id="rId84"/>
    <p:sldId id="365" r:id="rId85"/>
    <p:sldId id="366" r:id="rId86"/>
    <p:sldId id="367" r:id="rId87"/>
    <p:sldId id="368" r:id="rId88"/>
    <p:sldId id="369" r:id="rId89"/>
    <p:sldId id="370" r:id="rId90"/>
    <p:sldId id="371" r:id="rId91"/>
    <p:sldId id="373" r:id="rId92"/>
    <p:sldId id="372" r:id="rId93"/>
    <p:sldId id="374"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929"/>
    <a:srgbClr val="46B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B2765-BDCF-4C68-BDEE-41431D54A0E1}" type="datetimeFigureOut">
              <a:rPr lang="en-IN" smtClean="0"/>
              <a:t>14-05-2019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B7BA9-1866-41D0-96CC-0F8691D49B3E}" type="slidenum">
              <a:rPr lang="en-IN" smtClean="0"/>
              <a:t>‹#›</a:t>
            </a:fld>
            <a:endParaRPr lang="en-IN"/>
          </a:p>
        </p:txBody>
      </p:sp>
    </p:spTree>
    <p:extLst>
      <p:ext uri="{BB962C8B-B14F-4D97-AF65-F5344CB8AC3E}">
        <p14:creationId xmlns:p14="http://schemas.microsoft.com/office/powerpoint/2010/main" val="207604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B7B7BA9-1866-41D0-96CC-0F8691D49B3E}" type="slidenum">
              <a:rPr lang="en-IN" smtClean="0"/>
              <a:t>56</a:t>
            </a:fld>
            <a:endParaRPr lang="en-IN"/>
          </a:p>
        </p:txBody>
      </p:sp>
    </p:spTree>
    <p:extLst>
      <p:ext uri="{BB962C8B-B14F-4D97-AF65-F5344CB8AC3E}">
        <p14:creationId xmlns:p14="http://schemas.microsoft.com/office/powerpoint/2010/main" val="2525067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smtClean="0"/>
              <a:t>5/6/2019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72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911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1284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7891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75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4612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44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4354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451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054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1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50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211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071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451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52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78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smtClean="0"/>
              <a:t>5/6/2019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85585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2" Type="http://schemas.openxmlformats.org/officeDocument/2006/relationships/hyperlink" Target="http://localhost:4200/dept-list;id=4" TargetMode="Externa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odejs.org/en/download/" TargetMode="External"/><Relationship Id="rId1" Type="http://schemas.openxmlformats.org/officeDocument/2006/relationships/slideLayout" Target="../slideLayouts/slideLayout5.xml"/><Relationship Id="rId4" Type="http://schemas.openxmlformats.org/officeDocument/2006/relationships/hyperlink" Target="https://code.visualstudio.com/download"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000" b="1" dirty="0" smtClean="0"/>
              <a:t>Angular 7 - Tutorial</a:t>
            </a:r>
            <a:endParaRPr lang="en-IN" sz="4000" dirty="0"/>
          </a:p>
        </p:txBody>
      </p:sp>
      <p:sp>
        <p:nvSpPr>
          <p:cNvPr id="4" name="TextBox 3"/>
          <p:cNvSpPr txBox="1"/>
          <p:nvPr/>
        </p:nvSpPr>
        <p:spPr>
          <a:xfrm>
            <a:off x="1154955" y="4777381"/>
            <a:ext cx="9507071" cy="523220"/>
          </a:xfrm>
          <a:prstGeom prst="rect">
            <a:avLst/>
          </a:prstGeom>
          <a:noFill/>
        </p:spPr>
        <p:txBody>
          <a:bodyPr wrap="square" rtlCol="0">
            <a:spAutoFit/>
          </a:bodyPr>
          <a:lstStyle/>
          <a:p>
            <a:r>
              <a:rPr lang="en-IN" sz="2800" dirty="0" smtClean="0">
                <a:solidFill>
                  <a:schemeClr val="bg1"/>
                </a:solidFill>
              </a:rPr>
              <a:t>1.Introduction</a:t>
            </a:r>
            <a:endParaRPr lang="en-IN" sz="2800" dirty="0">
              <a:solidFill>
                <a:schemeClr val="bg1"/>
              </a:solidFill>
            </a:endParaRPr>
          </a:p>
        </p:txBody>
      </p:sp>
      <p:sp>
        <p:nvSpPr>
          <p:cNvPr id="5" name="Date Placeholder 4"/>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418720618"/>
      </p:ext>
    </p:extLst>
  </p:cSld>
  <p:clrMapOvr>
    <a:masterClrMapping/>
  </p:clrMapOvr>
  <mc:AlternateContent xmlns:mc="http://schemas.openxmlformats.org/markup-compatibility/2006" xmlns:p14="http://schemas.microsoft.com/office/powerpoint/2010/main">
    <mc:Choice Requires="p14">
      <p:transition spd="slow" p14:dur="2000" advTm="1252"/>
    </mc:Choice>
    <mc:Fallback xmlns="">
      <p:transition spd="slow" advTm="125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1.1 Hello world - Creation</a:t>
            </a:r>
            <a:endParaRPr lang="en-IN" b="1" dirty="0"/>
          </a:p>
        </p:txBody>
      </p:sp>
      <p:sp>
        <p:nvSpPr>
          <p:cNvPr id="4" name="Text Placeholder 3"/>
          <p:cNvSpPr>
            <a:spLocks noGrp="1"/>
          </p:cNvSpPr>
          <p:nvPr>
            <p:ph type="body" idx="1"/>
          </p:nvPr>
        </p:nvSpPr>
        <p:spPr/>
        <p:txBody>
          <a:bodyPr/>
          <a:lstStyle/>
          <a:p>
            <a:r>
              <a:rPr lang="en-IN" dirty="0" smtClean="0"/>
              <a:t>Create Application	</a:t>
            </a:r>
            <a:endParaRPr lang="en-IN" dirty="0"/>
          </a:p>
        </p:txBody>
      </p:sp>
      <p:sp>
        <p:nvSpPr>
          <p:cNvPr id="3" name="Content Placeholder 2"/>
          <p:cNvSpPr>
            <a:spLocks noGrp="1"/>
          </p:cNvSpPr>
          <p:nvPr>
            <p:ph sz="half" idx="2"/>
          </p:nvPr>
        </p:nvSpPr>
        <p:spPr/>
        <p:txBody>
          <a:bodyPr/>
          <a:lstStyle/>
          <a:p>
            <a:r>
              <a:rPr lang="en-IN" dirty="0" smtClean="0"/>
              <a:t>Open Visual Studio Code and it has internal terminal to execute commands</a:t>
            </a:r>
          </a:p>
          <a:p>
            <a:r>
              <a:rPr lang="en-IN" dirty="0" smtClean="0"/>
              <a:t>Go to Terminal </a:t>
            </a:r>
            <a:r>
              <a:rPr lang="en-IN" dirty="0" smtClean="0">
                <a:sym typeface="Wingdings" panose="05000000000000000000" pitchFamily="2" charset="2"/>
              </a:rPr>
              <a:t> Internal Terminal</a:t>
            </a:r>
          </a:p>
          <a:p>
            <a:r>
              <a:rPr lang="en-IN" dirty="0" smtClean="0">
                <a:sym typeface="Wingdings" panose="05000000000000000000" pitchFamily="2" charset="2"/>
              </a:rPr>
              <a:t>In the terminal Enter the following command to create new Angular Project</a:t>
            </a:r>
            <a:endParaRPr lang="en-IN" dirty="0" smtClean="0"/>
          </a:p>
          <a:p>
            <a:r>
              <a:rPr lang="en-IN" b="1" dirty="0" smtClean="0">
                <a:solidFill>
                  <a:schemeClr val="accent6">
                    <a:lumMod val="50000"/>
                  </a:schemeClr>
                </a:solidFill>
              </a:rPr>
              <a:t>ng new HelloWorld</a:t>
            </a:r>
            <a:endParaRPr lang="en-IN" b="1" dirty="0">
              <a:solidFill>
                <a:schemeClr val="accent6">
                  <a:lumMod val="50000"/>
                </a:schemeClr>
              </a:solidFill>
            </a:endParaRPr>
          </a:p>
        </p:txBody>
      </p:sp>
      <p:sp>
        <p:nvSpPr>
          <p:cNvPr id="7" name="Text Placeholder 6"/>
          <p:cNvSpPr>
            <a:spLocks noGrp="1"/>
          </p:cNvSpPr>
          <p:nvPr>
            <p:ph type="body" sz="quarter" idx="3"/>
          </p:nvPr>
        </p:nvSpPr>
        <p:spPr/>
        <p:txBody>
          <a:bodyPr/>
          <a:lstStyle/>
          <a:p>
            <a:r>
              <a:rPr lang="en-IN" dirty="0" smtClean="0"/>
              <a:t>Terminal Output</a:t>
            </a:r>
            <a:endParaRPr lang="en-IN" dirty="0"/>
          </a:p>
        </p:txBody>
      </p:sp>
      <p:pic>
        <p:nvPicPr>
          <p:cNvPr id="9" name="Content Placeholder 8"/>
          <p:cNvPicPr>
            <a:picLocks noGrp="1" noChangeAspect="1"/>
          </p:cNvPicPr>
          <p:nvPr>
            <p:ph sz="quarter" idx="4"/>
          </p:nvPr>
        </p:nvPicPr>
        <p:blipFill>
          <a:blip r:embed="rId2"/>
          <a:stretch>
            <a:fillRect/>
          </a:stretch>
        </p:blipFill>
        <p:spPr>
          <a:xfrm>
            <a:off x="6366315" y="3179764"/>
            <a:ext cx="3550052" cy="3081308"/>
          </a:xfrm>
          <a:prstGeom prst="rect">
            <a:avLst/>
          </a:prstGeom>
        </p:spPr>
      </p:pic>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0224356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25. Route Parameters</a:t>
            </a:r>
            <a:endParaRPr lang="en-IN" b="1" dirty="0"/>
          </a:p>
        </p:txBody>
      </p:sp>
      <p:sp>
        <p:nvSpPr>
          <p:cNvPr id="3" name="Text Placeholder 2"/>
          <p:cNvSpPr>
            <a:spLocks noGrp="1"/>
          </p:cNvSpPr>
          <p:nvPr>
            <p:ph type="body" idx="1"/>
          </p:nvPr>
        </p:nvSpPr>
        <p:spPr/>
        <p:txBody>
          <a:bodyPr/>
          <a:lstStyle/>
          <a:p>
            <a:r>
              <a:rPr lang="en-IN" dirty="0" smtClean="0"/>
              <a:t>Department List</a:t>
            </a:r>
            <a:endParaRPr lang="en-IN" dirty="0"/>
          </a:p>
        </p:txBody>
      </p:sp>
      <p:sp>
        <p:nvSpPr>
          <p:cNvPr id="9" name="Content Placeholder 8"/>
          <p:cNvSpPr>
            <a:spLocks noGrp="1"/>
          </p:cNvSpPr>
          <p:nvPr>
            <p:ph sz="half" idx="2"/>
          </p:nvPr>
        </p:nvSpPr>
        <p:spPr>
          <a:xfrm>
            <a:off x="1154954" y="3179762"/>
            <a:ext cx="3336364" cy="2840039"/>
          </a:xfrm>
          <a:ln>
            <a:solidFill>
              <a:schemeClr val="accent1"/>
            </a:solidFill>
          </a:ln>
        </p:spPr>
        <p:txBody>
          <a:bodyPr/>
          <a:lstStyle/>
          <a:p>
            <a:r>
              <a:rPr lang="en-IN" dirty="0" smtClean="0"/>
              <a:t>Angular</a:t>
            </a:r>
          </a:p>
          <a:p>
            <a:r>
              <a:rPr lang="en-IN" dirty="0" smtClean="0"/>
              <a:t>Node</a:t>
            </a:r>
          </a:p>
          <a:p>
            <a:r>
              <a:rPr lang="en-IN" dirty="0" smtClean="0"/>
              <a:t>MongoDB</a:t>
            </a:r>
          </a:p>
          <a:p>
            <a:r>
              <a:rPr lang="en-IN" dirty="0" smtClean="0"/>
              <a:t>Ruby</a:t>
            </a:r>
          </a:p>
          <a:p>
            <a:r>
              <a:rPr lang="en-IN" dirty="0" smtClean="0"/>
              <a:t>Bootstrap</a:t>
            </a:r>
            <a:endParaRPr lang="en-IN" dirty="0"/>
          </a:p>
        </p:txBody>
      </p:sp>
      <p:sp>
        <p:nvSpPr>
          <p:cNvPr id="10" name="Text Placeholder 9"/>
          <p:cNvSpPr>
            <a:spLocks noGrp="1"/>
          </p:cNvSpPr>
          <p:nvPr>
            <p:ph type="body" sz="quarter" idx="3"/>
          </p:nvPr>
        </p:nvSpPr>
        <p:spPr>
          <a:xfrm>
            <a:off x="6644885" y="2600793"/>
            <a:ext cx="3707655" cy="576262"/>
          </a:xfrm>
        </p:spPr>
        <p:txBody>
          <a:bodyPr/>
          <a:lstStyle/>
          <a:p>
            <a:r>
              <a:rPr lang="en-IN" dirty="0" smtClean="0"/>
              <a:t>Department Detail</a:t>
            </a:r>
            <a:endParaRPr lang="en-IN" dirty="0"/>
          </a:p>
        </p:txBody>
      </p:sp>
      <p:sp>
        <p:nvSpPr>
          <p:cNvPr id="11" name="Content Placeholder 10"/>
          <p:cNvSpPr>
            <a:spLocks noGrp="1"/>
          </p:cNvSpPr>
          <p:nvPr>
            <p:ph sz="quarter" idx="4"/>
          </p:nvPr>
        </p:nvSpPr>
        <p:spPr>
          <a:xfrm>
            <a:off x="6644885" y="3177055"/>
            <a:ext cx="3707655" cy="2840039"/>
          </a:xfrm>
          <a:ln>
            <a:solidFill>
              <a:schemeClr val="accent1"/>
            </a:solidFill>
          </a:ln>
        </p:spPr>
        <p:txBody>
          <a:bodyPr/>
          <a:lstStyle/>
          <a:p>
            <a:r>
              <a:rPr lang="en-IN" dirty="0" smtClean="0">
                <a:solidFill>
                  <a:srgbClr val="00B0F0"/>
                </a:solidFill>
              </a:rPr>
              <a:t>You have selected Department with Id=2</a:t>
            </a:r>
          </a:p>
          <a:p>
            <a:pPr marL="0" indent="0">
              <a:buNone/>
            </a:pPr>
            <a:endParaRPr lang="en-IN" dirty="0" smtClean="0"/>
          </a:p>
          <a:p>
            <a:r>
              <a:rPr lang="en-IN" dirty="0">
                <a:solidFill>
                  <a:srgbClr val="00B050"/>
                </a:solidFill>
              </a:rPr>
              <a:t>You have selected Department with </a:t>
            </a:r>
            <a:r>
              <a:rPr lang="en-IN" dirty="0" smtClean="0">
                <a:solidFill>
                  <a:srgbClr val="00B050"/>
                </a:solidFill>
              </a:rPr>
              <a:t>Id=4</a:t>
            </a:r>
            <a:endParaRPr lang="en-IN" dirty="0">
              <a:solidFill>
                <a:srgbClr val="00B050"/>
              </a:solidFill>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100</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cxnSp>
        <p:nvCxnSpPr>
          <p:cNvPr id="13" name="Straight Arrow Connector 12"/>
          <p:cNvCxnSpPr/>
          <p:nvPr/>
        </p:nvCxnSpPr>
        <p:spPr>
          <a:xfrm flipV="1">
            <a:off x="2259106" y="3388659"/>
            <a:ext cx="4385779" cy="4034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259106" y="4464424"/>
            <a:ext cx="4385779" cy="1344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19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b="1" smtClean="0"/>
              <a:t>101</a:t>
            </a:fld>
            <a:endParaRPr lang="en-US" b="1" dirty="0"/>
          </a:p>
        </p:txBody>
      </p:sp>
      <p:pic>
        <p:nvPicPr>
          <p:cNvPr id="9" name="Picture 8"/>
          <p:cNvPicPr>
            <a:picLocks noChangeAspect="1"/>
          </p:cNvPicPr>
          <p:nvPr/>
        </p:nvPicPr>
        <p:blipFill>
          <a:blip r:embed="rId2"/>
          <a:stretch>
            <a:fillRect/>
          </a:stretch>
        </p:blipFill>
        <p:spPr>
          <a:xfrm>
            <a:off x="0" y="0"/>
            <a:ext cx="6494929" cy="5226388"/>
          </a:xfrm>
          <a:prstGeom prst="rect">
            <a:avLst/>
          </a:prstGeom>
          <a:ln w="28575">
            <a:solidFill>
              <a:schemeClr val="bg1"/>
            </a:solidFill>
          </a:ln>
        </p:spPr>
      </p:pic>
      <p:pic>
        <p:nvPicPr>
          <p:cNvPr id="10" name="Picture 9"/>
          <p:cNvPicPr>
            <a:picLocks noChangeAspect="1"/>
          </p:cNvPicPr>
          <p:nvPr/>
        </p:nvPicPr>
        <p:blipFill>
          <a:blip r:embed="rId3"/>
          <a:stretch>
            <a:fillRect/>
          </a:stretch>
        </p:blipFill>
        <p:spPr>
          <a:xfrm>
            <a:off x="6494929" y="9491"/>
            <a:ext cx="5684510" cy="3693074"/>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6494929" y="3692145"/>
            <a:ext cx="5684510" cy="3165855"/>
          </a:xfrm>
          <a:prstGeom prst="rect">
            <a:avLst/>
          </a:prstGeom>
          <a:ln>
            <a:solidFill>
              <a:schemeClr val="bg1"/>
            </a:solidFill>
          </a:ln>
        </p:spPr>
      </p:pic>
      <p:pic>
        <p:nvPicPr>
          <p:cNvPr id="12" name="Picture 11"/>
          <p:cNvPicPr>
            <a:picLocks noChangeAspect="1"/>
          </p:cNvPicPr>
          <p:nvPr/>
        </p:nvPicPr>
        <p:blipFill>
          <a:blip r:embed="rId5"/>
          <a:stretch>
            <a:fillRect/>
          </a:stretch>
        </p:blipFill>
        <p:spPr>
          <a:xfrm>
            <a:off x="1922930" y="5268715"/>
            <a:ext cx="1801905" cy="1576039"/>
          </a:xfrm>
          <a:prstGeom prst="rect">
            <a:avLst/>
          </a:prstGeom>
          <a:ln>
            <a:solidFill>
              <a:schemeClr val="bg1">
                <a:lumMod val="50000"/>
              </a:schemeClr>
            </a:solidFill>
          </a:ln>
        </p:spPr>
      </p:pic>
      <p:pic>
        <p:nvPicPr>
          <p:cNvPr id="13" name="Picture 12"/>
          <p:cNvPicPr>
            <a:picLocks noChangeAspect="1"/>
          </p:cNvPicPr>
          <p:nvPr/>
        </p:nvPicPr>
        <p:blipFill>
          <a:blip r:embed="rId6"/>
          <a:stretch>
            <a:fillRect/>
          </a:stretch>
        </p:blipFill>
        <p:spPr>
          <a:xfrm>
            <a:off x="3832131" y="5272488"/>
            <a:ext cx="2555222" cy="1531617"/>
          </a:xfrm>
          <a:prstGeom prst="rect">
            <a:avLst/>
          </a:prstGeom>
          <a:ln>
            <a:solidFill>
              <a:schemeClr val="bg1">
                <a:lumMod val="50000"/>
              </a:schemeClr>
            </a:solidFill>
          </a:ln>
        </p:spPr>
      </p:pic>
      <p:cxnSp>
        <p:nvCxnSpPr>
          <p:cNvPr id="15" name="Straight Arrow Connector 14"/>
          <p:cNvCxnSpPr/>
          <p:nvPr/>
        </p:nvCxnSpPr>
        <p:spPr>
          <a:xfrm>
            <a:off x="2528047" y="6391838"/>
            <a:ext cx="1546412" cy="30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607631">
            <a:off x="2776329" y="6311156"/>
            <a:ext cx="832279" cy="276999"/>
          </a:xfrm>
          <a:prstGeom prst="rect">
            <a:avLst/>
          </a:prstGeom>
          <a:noFill/>
        </p:spPr>
        <p:txBody>
          <a:bodyPr wrap="none" rtlCol="0">
            <a:spAutoFit/>
          </a:bodyPr>
          <a:lstStyle/>
          <a:p>
            <a:r>
              <a:rPr lang="en-IN" sz="1200" b="1" dirty="0" smtClean="0"/>
              <a:t>On Click</a:t>
            </a:r>
            <a:endParaRPr lang="en-IN" sz="1200" b="1" dirty="0"/>
          </a:p>
        </p:txBody>
      </p:sp>
      <p:sp>
        <p:nvSpPr>
          <p:cNvPr id="17" name="Rectangle 16"/>
          <p:cNvSpPr/>
          <p:nvPr/>
        </p:nvSpPr>
        <p:spPr>
          <a:xfrm>
            <a:off x="0" y="70956"/>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926106" y="5328860"/>
            <a:ext cx="1448349" cy="22477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662130" y="5249020"/>
            <a:ext cx="899311" cy="20433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597623" y="34229"/>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91670" y="454799"/>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59315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err="1" smtClean="0"/>
              <a:t>paramMap</a:t>
            </a:r>
            <a:r>
              <a:rPr lang="en-IN" b="1" dirty="0" smtClean="0"/>
              <a:t> Observable</a:t>
            </a:r>
            <a:endParaRPr lang="en-IN" b="1" dirty="0"/>
          </a:p>
        </p:txBody>
      </p:sp>
      <p:sp>
        <p:nvSpPr>
          <p:cNvPr id="19" name="Text Placeholder 18"/>
          <p:cNvSpPr>
            <a:spLocks noGrp="1"/>
          </p:cNvSpPr>
          <p:nvPr>
            <p:ph type="body" idx="1"/>
          </p:nvPr>
        </p:nvSpPr>
        <p:spPr/>
        <p:txBody>
          <a:bodyPr/>
          <a:lstStyle/>
          <a:p>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102</a:t>
            </a:fld>
            <a:endParaRPr lang="en-US" dirty="0"/>
          </a:p>
        </p:txBody>
      </p:sp>
    </p:spTree>
    <p:extLst>
      <p:ext uri="{BB962C8B-B14F-4D97-AF65-F5344CB8AC3E}">
        <p14:creationId xmlns:p14="http://schemas.microsoft.com/office/powerpoint/2010/main" val="11282869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103</a:t>
            </a:fld>
            <a:endParaRPr lang="en-US" dirty="0"/>
          </a:p>
        </p:txBody>
      </p:sp>
      <p:pic>
        <p:nvPicPr>
          <p:cNvPr id="6" name="Picture 5"/>
          <p:cNvPicPr>
            <a:picLocks noChangeAspect="1"/>
          </p:cNvPicPr>
          <p:nvPr/>
        </p:nvPicPr>
        <p:blipFill rotWithShape="1">
          <a:blip r:embed="rId2"/>
          <a:srcRect r="27318"/>
          <a:stretch/>
        </p:blipFill>
        <p:spPr>
          <a:xfrm>
            <a:off x="0" y="-1"/>
            <a:ext cx="7119649" cy="6858001"/>
          </a:xfrm>
          <a:prstGeom prst="rect">
            <a:avLst/>
          </a:prstGeom>
        </p:spPr>
      </p:pic>
      <p:sp>
        <p:nvSpPr>
          <p:cNvPr id="7" name="Rectangle 6"/>
          <p:cNvSpPr/>
          <p:nvPr/>
        </p:nvSpPr>
        <p:spPr>
          <a:xfrm>
            <a:off x="2648601" y="70956"/>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06859" y="51979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00497" y="6027950"/>
            <a:ext cx="6679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92610" y="35378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52583" y="1505976"/>
            <a:ext cx="3915251" cy="41949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stretch>
            <a:fillRect/>
          </a:stretch>
        </p:blipFill>
        <p:spPr>
          <a:xfrm>
            <a:off x="7119649" y="0"/>
            <a:ext cx="3305175" cy="2971800"/>
          </a:xfrm>
          <a:prstGeom prst="rect">
            <a:avLst/>
          </a:prstGeom>
          <a:ln>
            <a:solidFill>
              <a:schemeClr val="bg1">
                <a:lumMod val="50000"/>
              </a:schemeClr>
            </a:solidFill>
          </a:ln>
        </p:spPr>
      </p:pic>
      <p:pic>
        <p:nvPicPr>
          <p:cNvPr id="13" name="Picture 12"/>
          <p:cNvPicPr>
            <a:picLocks noChangeAspect="1"/>
          </p:cNvPicPr>
          <p:nvPr/>
        </p:nvPicPr>
        <p:blipFill>
          <a:blip r:embed="rId4"/>
          <a:stretch>
            <a:fillRect/>
          </a:stretch>
        </p:blipFill>
        <p:spPr>
          <a:xfrm>
            <a:off x="8645958" y="1324173"/>
            <a:ext cx="3286125" cy="2438400"/>
          </a:xfrm>
          <a:prstGeom prst="rect">
            <a:avLst/>
          </a:prstGeom>
          <a:ln>
            <a:solidFill>
              <a:schemeClr val="bg1">
                <a:lumMod val="50000"/>
              </a:schemeClr>
            </a:solidFill>
          </a:ln>
        </p:spPr>
      </p:pic>
      <p:pic>
        <p:nvPicPr>
          <p:cNvPr id="14" name="Picture 13"/>
          <p:cNvPicPr>
            <a:picLocks noChangeAspect="1"/>
          </p:cNvPicPr>
          <p:nvPr/>
        </p:nvPicPr>
        <p:blipFill>
          <a:blip r:embed="rId5"/>
          <a:stretch>
            <a:fillRect/>
          </a:stretch>
        </p:blipFill>
        <p:spPr>
          <a:xfrm>
            <a:off x="5325206" y="4124887"/>
            <a:ext cx="3295650" cy="2419350"/>
          </a:xfrm>
          <a:prstGeom prst="rect">
            <a:avLst/>
          </a:prstGeom>
          <a:ln>
            <a:solidFill>
              <a:schemeClr val="bg1">
                <a:lumMod val="50000"/>
              </a:schemeClr>
            </a:solidFill>
          </a:ln>
        </p:spPr>
      </p:pic>
      <p:pic>
        <p:nvPicPr>
          <p:cNvPr id="15" name="Picture 14"/>
          <p:cNvPicPr>
            <a:picLocks noChangeAspect="1"/>
          </p:cNvPicPr>
          <p:nvPr/>
        </p:nvPicPr>
        <p:blipFill>
          <a:blip r:embed="rId6"/>
          <a:stretch>
            <a:fillRect/>
          </a:stretch>
        </p:blipFill>
        <p:spPr>
          <a:xfrm>
            <a:off x="8815099" y="4124887"/>
            <a:ext cx="3219450" cy="2428875"/>
          </a:xfrm>
          <a:prstGeom prst="rect">
            <a:avLst/>
          </a:prstGeom>
          <a:ln>
            <a:solidFill>
              <a:schemeClr val="bg1">
                <a:lumMod val="50000"/>
              </a:schemeClr>
            </a:solidFill>
          </a:ln>
        </p:spPr>
      </p:pic>
      <p:cxnSp>
        <p:nvCxnSpPr>
          <p:cNvPr id="17" name="Straight Arrow Connector 16"/>
          <p:cNvCxnSpPr/>
          <p:nvPr/>
        </p:nvCxnSpPr>
        <p:spPr>
          <a:xfrm>
            <a:off x="7987553" y="2272553"/>
            <a:ext cx="3203186" cy="69924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87553" y="3428999"/>
            <a:ext cx="784683" cy="242047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009343" y="3650186"/>
            <a:ext cx="2434104" cy="219928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21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a:t>Optional Route Parameters</a:t>
            </a:r>
          </a:p>
        </p:txBody>
      </p:sp>
      <p:sp>
        <p:nvSpPr>
          <p:cNvPr id="19" name="Text Placeholder 18"/>
          <p:cNvSpPr>
            <a:spLocks noGrp="1"/>
          </p:cNvSpPr>
          <p:nvPr>
            <p:ph type="body" idx="1"/>
          </p:nvPr>
        </p:nvSpPr>
        <p:spPr>
          <a:xfrm>
            <a:off x="1154954" y="5024966"/>
            <a:ext cx="8825659" cy="1366871"/>
          </a:xfrm>
        </p:spPr>
        <p:txBody>
          <a:bodyPr>
            <a:normAutofit fontScale="92500" lnSpcReduction="10000"/>
          </a:bodyPr>
          <a:lstStyle/>
          <a:p>
            <a:r>
              <a:rPr lang="en-IN" dirty="0" smtClean="0"/>
              <a:t>These will pass along </a:t>
            </a:r>
            <a:r>
              <a:rPr lang="en-IN" dirty="0" err="1" smtClean="0"/>
              <a:t>eith</a:t>
            </a:r>
            <a:r>
              <a:rPr lang="en-IN" dirty="0" smtClean="0"/>
              <a:t> URL but </a:t>
            </a:r>
            <a:r>
              <a:rPr lang="en-IN" dirty="0" err="1" smtClean="0"/>
              <a:t>doesnot</a:t>
            </a:r>
            <a:r>
              <a:rPr lang="en-IN" dirty="0" smtClean="0"/>
              <a:t> create impact in output can be used to do some business logic. Usually these followed by semicolon after </a:t>
            </a:r>
            <a:r>
              <a:rPr lang="en-IN" dirty="0" err="1" smtClean="0"/>
              <a:t>url</a:t>
            </a:r>
            <a:endParaRPr lang="en-IN" dirty="0" smtClean="0"/>
          </a:p>
          <a:p>
            <a:r>
              <a:rPr lang="en-IN" dirty="0" err="1" smtClean="0"/>
              <a:t>Eg</a:t>
            </a:r>
            <a:r>
              <a:rPr lang="en-IN" dirty="0" smtClean="0"/>
              <a:t>: </a:t>
            </a:r>
            <a:r>
              <a:rPr lang="en-IN" dirty="0">
                <a:hlinkClick r:id="rId2"/>
              </a:rPr>
              <a:t>http://localhost:4200/dept-list;</a:t>
            </a:r>
            <a:r>
              <a:rPr lang="en-IN" b="1" dirty="0">
                <a:solidFill>
                  <a:schemeClr val="accent6">
                    <a:lumMod val="75000"/>
                  </a:schemeClr>
                </a:solidFill>
                <a:hlinkClick r:id="rId2"/>
              </a:rPr>
              <a:t>id=4</a:t>
            </a:r>
            <a:endParaRPr lang="en-IN" b="1"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104</a:t>
            </a:fld>
            <a:endParaRPr lang="en-US" dirty="0"/>
          </a:p>
        </p:txBody>
      </p:sp>
      <p:sp>
        <p:nvSpPr>
          <p:cNvPr id="7" name="Rectangle 6"/>
          <p:cNvSpPr/>
          <p:nvPr/>
        </p:nvSpPr>
        <p:spPr>
          <a:xfrm>
            <a:off x="5107376" y="5970495"/>
            <a:ext cx="584673" cy="25900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Tree>
    <p:extLst>
      <p:ext uri="{BB962C8B-B14F-4D97-AF65-F5344CB8AC3E}">
        <p14:creationId xmlns:p14="http://schemas.microsoft.com/office/powerpoint/2010/main" val="877703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5962650" cy="4876800"/>
          </a:xfrm>
          <a:prstGeom prst="rect">
            <a:avLst/>
          </a:prstGeom>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105</a:t>
            </a:fld>
            <a:endParaRPr lang="en-US" dirty="0"/>
          </a:p>
        </p:txBody>
      </p:sp>
      <p:sp>
        <p:nvSpPr>
          <p:cNvPr id="7" name="Rectangle 6"/>
          <p:cNvSpPr/>
          <p:nvPr/>
        </p:nvSpPr>
        <p:spPr>
          <a:xfrm>
            <a:off x="837841" y="14215"/>
            <a:ext cx="1183342"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5962650" y="0"/>
            <a:ext cx="6229350" cy="5989760"/>
          </a:xfrm>
          <a:prstGeom prst="rect">
            <a:avLst/>
          </a:prstGeom>
          <a:ln>
            <a:solidFill>
              <a:schemeClr val="bg1"/>
            </a:solidFill>
          </a:ln>
        </p:spPr>
      </p:pic>
      <p:sp>
        <p:nvSpPr>
          <p:cNvPr id="10" name="Rectangle 9"/>
          <p:cNvSpPr/>
          <p:nvPr/>
        </p:nvSpPr>
        <p:spPr>
          <a:xfrm>
            <a:off x="8102210" y="58491"/>
            <a:ext cx="10757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4"/>
          <a:stretch>
            <a:fillRect/>
          </a:stretch>
        </p:blipFill>
        <p:spPr>
          <a:xfrm>
            <a:off x="0" y="4891015"/>
            <a:ext cx="2549338" cy="1957779"/>
          </a:xfrm>
          <a:prstGeom prst="rect">
            <a:avLst/>
          </a:prstGeom>
          <a:ln>
            <a:solidFill>
              <a:schemeClr val="bg1">
                <a:lumMod val="50000"/>
              </a:schemeClr>
            </a:solidFill>
          </a:ln>
        </p:spPr>
      </p:pic>
      <p:pic>
        <p:nvPicPr>
          <p:cNvPr id="12" name="Picture 11"/>
          <p:cNvPicPr>
            <a:picLocks noChangeAspect="1"/>
          </p:cNvPicPr>
          <p:nvPr/>
        </p:nvPicPr>
        <p:blipFill>
          <a:blip r:embed="rId5"/>
          <a:stretch>
            <a:fillRect/>
          </a:stretch>
        </p:blipFill>
        <p:spPr>
          <a:xfrm>
            <a:off x="2549338" y="4876800"/>
            <a:ext cx="2263292" cy="1957779"/>
          </a:xfrm>
          <a:prstGeom prst="rect">
            <a:avLst/>
          </a:prstGeom>
          <a:ln>
            <a:solidFill>
              <a:schemeClr val="bg1">
                <a:lumMod val="50000"/>
              </a:schemeClr>
            </a:solidFill>
          </a:ln>
        </p:spPr>
      </p:pic>
      <p:sp>
        <p:nvSpPr>
          <p:cNvPr id="13" name="Rectangle 12"/>
          <p:cNvSpPr/>
          <p:nvPr/>
        </p:nvSpPr>
        <p:spPr>
          <a:xfrm>
            <a:off x="4517857" y="4931356"/>
            <a:ext cx="275991" cy="1562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flipV="1">
            <a:off x="309282" y="6266329"/>
            <a:ext cx="2568389" cy="4303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9927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27. Relative Navigation</a:t>
            </a:r>
            <a:endParaRPr lang="en-IN" b="1" dirty="0"/>
          </a:p>
        </p:txBody>
      </p:sp>
      <p:sp>
        <p:nvSpPr>
          <p:cNvPr id="19" name="Text Placeholder 18"/>
          <p:cNvSpPr>
            <a:spLocks noGrp="1"/>
          </p:cNvSpPr>
          <p:nvPr>
            <p:ph idx="1"/>
          </p:nvPr>
        </p:nvSpPr>
        <p:spPr/>
        <p:txBody>
          <a:bodyPr>
            <a:normAutofit/>
          </a:bodyPr>
          <a:lstStyle/>
          <a:p>
            <a:r>
              <a:rPr lang="en-IN" dirty="0" smtClean="0">
                <a:solidFill>
                  <a:schemeClr val="accent6">
                    <a:lumMod val="75000"/>
                  </a:schemeClr>
                </a:solidFill>
              </a:rPr>
              <a:t>In some cases, we need to give routing inside the components also to navigate during some events. For that we need to use relative navigation. This will be useful to scale this application.</a:t>
            </a:r>
          </a:p>
          <a:p>
            <a:pPr marL="0" indent="0">
              <a:buNone/>
            </a:pPr>
            <a:r>
              <a:rPr lang="en-IN" b="1" dirty="0" err="1"/>
              <a:t>this.router.navigate</a:t>
            </a:r>
            <a:r>
              <a:rPr lang="en-IN" b="1" dirty="0"/>
              <a:t>([department.id], {</a:t>
            </a:r>
            <a:r>
              <a:rPr lang="en-IN" b="1" dirty="0" err="1"/>
              <a:t>relativeTo:this.route</a:t>
            </a:r>
            <a:r>
              <a:rPr lang="en-IN" b="1" dirty="0" smtClean="0"/>
              <a:t>});</a:t>
            </a:r>
          </a:p>
          <a:p>
            <a:pPr>
              <a:buFont typeface="Wingdings" panose="05000000000000000000" pitchFamily="2" charset="2"/>
              <a:buChar char="à"/>
            </a:pPr>
            <a:r>
              <a:rPr lang="en-IN" dirty="0" smtClean="0">
                <a:sym typeface="Wingdings" panose="05000000000000000000" pitchFamily="2" charset="2"/>
              </a:rPr>
              <a:t>The above code is to navigate in the same </a:t>
            </a:r>
            <a:r>
              <a:rPr lang="en-IN" dirty="0" err="1" smtClean="0">
                <a:sym typeface="Wingdings" panose="05000000000000000000" pitchFamily="2" charset="2"/>
              </a:rPr>
              <a:t>url</a:t>
            </a:r>
            <a:r>
              <a:rPr lang="en-IN" dirty="0" smtClean="0">
                <a:sym typeface="Wingdings" panose="05000000000000000000" pitchFamily="2" charset="2"/>
              </a:rPr>
              <a:t> by passing department id</a:t>
            </a:r>
          </a:p>
          <a:p>
            <a:pPr marL="0" indent="0">
              <a:buNone/>
            </a:pPr>
            <a:endParaRPr lang="en-IN" dirty="0" smtClean="0">
              <a:sym typeface="Wingdings" panose="05000000000000000000" pitchFamily="2" charset="2"/>
            </a:endParaRPr>
          </a:p>
          <a:p>
            <a:pPr marL="0" indent="0">
              <a:buNone/>
            </a:pPr>
            <a:r>
              <a:rPr lang="en-IN" b="1" dirty="0" err="1"/>
              <a:t>this.router.navigate</a:t>
            </a:r>
            <a:r>
              <a:rPr lang="en-IN" b="1" dirty="0"/>
              <a:t>(['../', {</a:t>
            </a:r>
            <a:r>
              <a:rPr lang="en-IN" b="1" dirty="0" err="1"/>
              <a:t>id:peviousId</a:t>
            </a:r>
            <a:r>
              <a:rPr lang="en-IN" b="1" dirty="0"/>
              <a:t>}], {</a:t>
            </a:r>
            <a:r>
              <a:rPr lang="en-IN" b="1" dirty="0" err="1"/>
              <a:t>relativeTo</a:t>
            </a:r>
            <a:r>
              <a:rPr lang="en-IN" b="1" dirty="0"/>
              <a:t>: </a:t>
            </a:r>
            <a:r>
              <a:rPr lang="en-IN" b="1" dirty="0" err="1"/>
              <a:t>this.route</a:t>
            </a:r>
            <a:r>
              <a:rPr lang="en-IN" b="1" dirty="0"/>
              <a:t>});</a:t>
            </a:r>
          </a:p>
          <a:p>
            <a:pPr>
              <a:buFont typeface="Wingdings" panose="05000000000000000000" pitchFamily="2" charset="2"/>
              <a:buChar char="à"/>
            </a:pPr>
            <a:r>
              <a:rPr lang="en-IN" dirty="0" smtClean="0">
                <a:sym typeface="Wingdings" panose="05000000000000000000" pitchFamily="2" charset="2"/>
              </a:rPr>
              <a:t>The </a:t>
            </a:r>
            <a:r>
              <a:rPr lang="en-IN" dirty="0">
                <a:sym typeface="Wingdings" panose="05000000000000000000" pitchFamily="2" charset="2"/>
              </a:rPr>
              <a:t>above code is to </a:t>
            </a:r>
            <a:r>
              <a:rPr lang="en-IN" dirty="0" smtClean="0">
                <a:sym typeface="Wingdings" panose="05000000000000000000" pitchFamily="2" charset="2"/>
              </a:rPr>
              <a:t>navigate a step before of the </a:t>
            </a:r>
            <a:r>
              <a:rPr lang="en-IN" dirty="0" err="1" smtClean="0">
                <a:sym typeface="Wingdings" panose="05000000000000000000" pitchFamily="2" charset="2"/>
              </a:rPr>
              <a:t>url</a:t>
            </a:r>
            <a:r>
              <a:rPr lang="en-IN" dirty="0" smtClean="0">
                <a:sym typeface="Wingdings" panose="05000000000000000000" pitchFamily="2" charset="2"/>
              </a:rPr>
              <a:t> by passing id</a:t>
            </a:r>
            <a:endParaRPr lang="en-IN" dirty="0"/>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106</a:t>
            </a:fld>
            <a:endParaRPr lang="en-US" dirty="0"/>
          </a:p>
        </p:txBody>
      </p:sp>
    </p:spTree>
    <p:extLst>
      <p:ext uri="{BB962C8B-B14F-4D97-AF65-F5344CB8AC3E}">
        <p14:creationId xmlns:p14="http://schemas.microsoft.com/office/powerpoint/2010/main" val="9003430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107</a:t>
            </a:fld>
            <a:endParaRPr lang="en-US" dirty="0"/>
          </a:p>
        </p:txBody>
      </p:sp>
      <p:pic>
        <p:nvPicPr>
          <p:cNvPr id="2" name="Picture 1"/>
          <p:cNvPicPr>
            <a:picLocks noChangeAspect="1"/>
          </p:cNvPicPr>
          <p:nvPr/>
        </p:nvPicPr>
        <p:blipFill>
          <a:blip r:embed="rId2"/>
          <a:stretch>
            <a:fillRect/>
          </a:stretch>
        </p:blipFill>
        <p:spPr>
          <a:xfrm>
            <a:off x="0" y="0"/>
            <a:ext cx="6858000" cy="4286250"/>
          </a:xfrm>
          <a:prstGeom prst="rect">
            <a:avLst/>
          </a:prstGeom>
          <a:ln>
            <a:solidFill>
              <a:schemeClr val="bg1"/>
            </a:solidFill>
          </a:ln>
        </p:spPr>
      </p:pic>
      <p:sp>
        <p:nvSpPr>
          <p:cNvPr id="7" name="Rectangle 6"/>
          <p:cNvSpPr/>
          <p:nvPr/>
        </p:nvSpPr>
        <p:spPr>
          <a:xfrm>
            <a:off x="2664219" y="13447"/>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3"/>
          <a:srcRect r="6095" b="25630"/>
          <a:stretch/>
        </p:blipFill>
        <p:spPr>
          <a:xfrm>
            <a:off x="0" y="4286250"/>
            <a:ext cx="6407582" cy="2571750"/>
          </a:xfrm>
          <a:prstGeom prst="rect">
            <a:avLst/>
          </a:prstGeom>
          <a:ln>
            <a:solidFill>
              <a:schemeClr val="bg1"/>
            </a:solidFill>
          </a:ln>
        </p:spPr>
      </p:pic>
      <p:sp>
        <p:nvSpPr>
          <p:cNvPr id="9" name="Rectangle 8"/>
          <p:cNvSpPr/>
          <p:nvPr/>
        </p:nvSpPr>
        <p:spPr>
          <a:xfrm>
            <a:off x="59167" y="4344652"/>
            <a:ext cx="1183342"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a:off x="941294" y="1237128"/>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9817" y="2545975"/>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1294" y="3715869"/>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15130" y="6450108"/>
            <a:ext cx="513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stretch>
            <a:fillRect/>
          </a:stretch>
        </p:blipFill>
        <p:spPr>
          <a:xfrm>
            <a:off x="6884894" y="26894"/>
            <a:ext cx="3343275" cy="2971800"/>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6858000" y="3221142"/>
            <a:ext cx="2733114" cy="2213271"/>
          </a:xfrm>
          <a:prstGeom prst="rect">
            <a:avLst/>
          </a:prstGeom>
          <a:ln>
            <a:solidFill>
              <a:schemeClr val="bg1">
                <a:lumMod val="50000"/>
              </a:schemeClr>
            </a:solidFill>
          </a:ln>
        </p:spPr>
      </p:pic>
      <p:pic>
        <p:nvPicPr>
          <p:cNvPr id="17" name="Picture 16"/>
          <p:cNvPicPr>
            <a:picLocks noChangeAspect="1"/>
          </p:cNvPicPr>
          <p:nvPr/>
        </p:nvPicPr>
        <p:blipFill>
          <a:blip r:embed="rId6"/>
          <a:stretch>
            <a:fillRect/>
          </a:stretch>
        </p:blipFill>
        <p:spPr>
          <a:xfrm>
            <a:off x="9644902" y="3234589"/>
            <a:ext cx="2497792" cy="2162892"/>
          </a:xfrm>
          <a:prstGeom prst="rect">
            <a:avLst/>
          </a:prstGeom>
          <a:ln>
            <a:solidFill>
              <a:schemeClr val="bg1">
                <a:lumMod val="50000"/>
              </a:schemeClr>
            </a:solidFill>
          </a:ln>
        </p:spPr>
      </p:pic>
      <p:sp>
        <p:nvSpPr>
          <p:cNvPr id="18" name="TextBox 17"/>
          <p:cNvSpPr txBox="1"/>
          <p:nvPr/>
        </p:nvSpPr>
        <p:spPr>
          <a:xfrm>
            <a:off x="6884894" y="5633376"/>
            <a:ext cx="4773706" cy="523220"/>
          </a:xfrm>
          <a:prstGeom prst="rect">
            <a:avLst/>
          </a:prstGeom>
          <a:noFill/>
        </p:spPr>
        <p:txBody>
          <a:bodyPr wrap="square" rtlCol="0">
            <a:spAutoFit/>
          </a:bodyPr>
          <a:lstStyle/>
          <a:p>
            <a:r>
              <a:rPr lang="en-IN" sz="1400" b="1" dirty="0" smtClean="0"/>
              <a:t>Output: After relative navigation all the link should works as previous without break the application</a:t>
            </a:r>
            <a:endParaRPr lang="en-IN" sz="1400" b="1" dirty="0"/>
          </a:p>
        </p:txBody>
      </p:sp>
      <p:cxnSp>
        <p:nvCxnSpPr>
          <p:cNvPr id="20" name="Straight Arrow Connector 19"/>
          <p:cNvCxnSpPr/>
          <p:nvPr/>
        </p:nvCxnSpPr>
        <p:spPr>
          <a:xfrm flipH="1">
            <a:off x="7718612" y="2138082"/>
            <a:ext cx="121023" cy="2554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61412" y="4787153"/>
            <a:ext cx="2595282" cy="44375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317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28. Child Routing</a:t>
            </a:r>
            <a:endParaRPr lang="en-IN" b="1" dirty="0"/>
          </a:p>
        </p:txBody>
      </p:sp>
      <p:sp>
        <p:nvSpPr>
          <p:cNvPr id="19" name="Text Placeholder 18"/>
          <p:cNvSpPr>
            <a:spLocks noGrp="1"/>
          </p:cNvSpPr>
          <p:nvPr>
            <p:ph idx="1"/>
          </p:nvPr>
        </p:nvSpPr>
        <p:spPr>
          <a:xfrm>
            <a:off x="1154954" y="2603500"/>
            <a:ext cx="8825659" cy="3788338"/>
          </a:xfrm>
        </p:spPr>
        <p:txBody>
          <a:bodyPr>
            <a:normAutofit fontScale="92500" lnSpcReduction="20000"/>
          </a:bodyPr>
          <a:lstStyle/>
          <a:p>
            <a:r>
              <a:rPr lang="en-IN" dirty="0" smtClean="0">
                <a:solidFill>
                  <a:schemeClr val="accent6">
                    <a:lumMod val="75000"/>
                  </a:schemeClr>
                </a:solidFill>
              </a:rPr>
              <a:t>Child route is to navigate inside a specific component which will act as  children for that particular route</a:t>
            </a:r>
          </a:p>
          <a:p>
            <a:pPr marL="0" indent="0">
              <a:buNone/>
            </a:pPr>
            <a:r>
              <a:rPr lang="en-IN" b="1" dirty="0" smtClean="0">
                <a:solidFill>
                  <a:schemeClr val="tx1"/>
                </a:solidFill>
              </a:rPr>
              <a:t>Routing Syntax:</a:t>
            </a:r>
          </a:p>
          <a:p>
            <a:pPr marL="0" indent="0">
              <a:buNone/>
            </a:pP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path: ‘departments/:id’,</a:t>
            </a:r>
          </a:p>
          <a:p>
            <a:pPr marL="0" indent="0">
              <a:buNone/>
            </a:pPr>
            <a:r>
              <a:rPr lang="en-IN" dirty="0">
                <a:solidFill>
                  <a:schemeClr val="tx1"/>
                </a:solidFill>
              </a:rPr>
              <a:t>	</a:t>
            </a:r>
            <a:r>
              <a:rPr lang="en-IN" dirty="0" smtClean="0">
                <a:solidFill>
                  <a:schemeClr val="tx1"/>
                </a:solidFill>
              </a:rPr>
              <a:t>component: </a:t>
            </a:r>
            <a:r>
              <a:rPr lang="en-IN" dirty="0" err="1" smtClean="0">
                <a:solidFill>
                  <a:schemeClr val="tx1"/>
                </a:solidFill>
              </a:rPr>
              <a:t>DepartmentDetailComponent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children: [</a:t>
            </a:r>
          </a:p>
          <a:p>
            <a:pPr marL="0" indent="0">
              <a:buNone/>
            </a:pPr>
            <a:r>
              <a:rPr lang="en-IN" dirty="0">
                <a:solidFill>
                  <a:schemeClr val="tx1"/>
                </a:solidFill>
              </a:rPr>
              <a:t>	</a:t>
            </a:r>
            <a:r>
              <a:rPr lang="en-IN" dirty="0" smtClean="0">
                <a:solidFill>
                  <a:schemeClr val="tx1"/>
                </a:solidFill>
              </a:rPr>
              <a:t>	{path: ‘</a:t>
            </a:r>
            <a:r>
              <a:rPr lang="en-IN" dirty="0" err="1" smtClean="0">
                <a:solidFill>
                  <a:schemeClr val="tx1"/>
                </a:solidFill>
              </a:rPr>
              <a:t>dept</a:t>
            </a:r>
            <a:r>
              <a:rPr lang="en-IN" dirty="0" smtClean="0">
                <a:solidFill>
                  <a:schemeClr val="tx1"/>
                </a:solidFill>
              </a:rPr>
              <a:t>-overview’, component: </a:t>
            </a:r>
            <a:r>
              <a:rPr lang="en-IN" dirty="0" err="1" smtClean="0">
                <a:solidFill>
                  <a:schemeClr val="tx1"/>
                </a:solidFill>
              </a:rPr>
              <a:t>DepartmentOverviewComponent</a:t>
            </a:r>
            <a:r>
              <a:rPr lang="en-IN" dirty="0" smtClean="0">
                <a:solidFill>
                  <a:schemeClr val="tx1"/>
                </a:solidFill>
              </a:rPr>
              <a:t>},</a:t>
            </a:r>
          </a:p>
          <a:p>
            <a:pPr marL="0" indent="0">
              <a:buNone/>
            </a:pPr>
            <a:r>
              <a:rPr lang="en-IN" dirty="0">
                <a:solidFill>
                  <a:schemeClr val="tx1"/>
                </a:solidFill>
              </a:rPr>
              <a:t>		{path: </a:t>
            </a:r>
            <a:r>
              <a:rPr lang="en-IN" dirty="0" smtClean="0">
                <a:solidFill>
                  <a:schemeClr val="tx1"/>
                </a:solidFill>
              </a:rPr>
              <a:t>‘</a:t>
            </a:r>
            <a:r>
              <a:rPr lang="en-IN" dirty="0" err="1" smtClean="0">
                <a:solidFill>
                  <a:schemeClr val="tx1"/>
                </a:solidFill>
              </a:rPr>
              <a:t>dept</a:t>
            </a:r>
            <a:r>
              <a:rPr lang="en-IN" dirty="0" smtClean="0">
                <a:solidFill>
                  <a:schemeClr val="tx1"/>
                </a:solidFill>
              </a:rPr>
              <a:t>-contact’, </a:t>
            </a:r>
            <a:r>
              <a:rPr lang="en-IN" dirty="0">
                <a:solidFill>
                  <a:schemeClr val="tx1"/>
                </a:solidFill>
              </a:rPr>
              <a:t>component: </a:t>
            </a:r>
            <a:r>
              <a:rPr lang="en-IN" dirty="0" err="1" smtClean="0">
                <a:solidFill>
                  <a:schemeClr val="tx1"/>
                </a:solidFill>
              </a:rPr>
              <a:t>DepartmentContactComponent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a:t>
            </a:r>
          </a:p>
          <a:p>
            <a:pPr marL="0" indent="0">
              <a:buNone/>
            </a:pPr>
            <a:r>
              <a:rPr lang="en-IN" dirty="0" smtClean="0">
                <a:solidFill>
                  <a:schemeClr val="tx1"/>
                </a:solidFill>
              </a:rPr>
              <a:t>}</a:t>
            </a:r>
            <a:endParaRPr lang="en-IN" dirty="0">
              <a:solidFill>
                <a:schemeClr val="tx1"/>
              </a:solidFill>
            </a:endParaRPr>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108</a:t>
            </a:fld>
            <a:endParaRPr lang="en-US" dirty="0"/>
          </a:p>
        </p:txBody>
      </p:sp>
    </p:spTree>
    <p:extLst>
      <p:ext uri="{BB962C8B-B14F-4D97-AF65-F5344CB8AC3E}">
        <p14:creationId xmlns:p14="http://schemas.microsoft.com/office/powerpoint/2010/main" val="6202773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109</a:t>
            </a:fld>
            <a:endParaRPr lang="en-US" dirty="0"/>
          </a:p>
        </p:txBody>
      </p:sp>
      <p:pic>
        <p:nvPicPr>
          <p:cNvPr id="6" name="Picture 5"/>
          <p:cNvPicPr>
            <a:picLocks noChangeAspect="1"/>
          </p:cNvPicPr>
          <p:nvPr/>
        </p:nvPicPr>
        <p:blipFill>
          <a:blip r:embed="rId2"/>
          <a:stretch>
            <a:fillRect/>
          </a:stretch>
        </p:blipFill>
        <p:spPr>
          <a:xfrm>
            <a:off x="0" y="0"/>
            <a:ext cx="5128677" cy="6858000"/>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128678" y="0"/>
            <a:ext cx="5278596" cy="4585447"/>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5155571" y="4585447"/>
            <a:ext cx="3003949" cy="227255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8199860" y="4605314"/>
            <a:ext cx="3538043" cy="1871688"/>
          </a:xfrm>
          <a:prstGeom prst="rect">
            <a:avLst/>
          </a:prstGeom>
          <a:ln>
            <a:solidFill>
              <a:schemeClr val="bg1">
                <a:lumMod val="5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10" name="Rectangle 9"/>
          <p:cNvSpPr/>
          <p:nvPr/>
        </p:nvSpPr>
        <p:spPr>
          <a:xfrm>
            <a:off x="1905433"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664534"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240475" y="4608182"/>
            <a:ext cx="1183342" cy="18576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521617" y="4663390"/>
            <a:ext cx="1905784" cy="2043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a:off x="5392271" y="5849471"/>
            <a:ext cx="2985247" cy="5423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66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Run and Terminal Output</a:t>
            </a:r>
            <a:endParaRPr lang="en-IN" b="1" dirty="0"/>
          </a:p>
        </p:txBody>
      </p:sp>
      <p:sp>
        <p:nvSpPr>
          <p:cNvPr id="4" name="Text Placeholder 3"/>
          <p:cNvSpPr>
            <a:spLocks noGrp="1"/>
          </p:cNvSpPr>
          <p:nvPr>
            <p:ph type="body" idx="1"/>
          </p:nvPr>
        </p:nvSpPr>
        <p:spPr/>
        <p:txBody>
          <a:bodyPr/>
          <a:lstStyle/>
          <a:p>
            <a:r>
              <a:rPr lang="en-IN" dirty="0" smtClean="0"/>
              <a:t>Run Application	</a:t>
            </a:r>
            <a:endParaRPr lang="en-IN" dirty="0"/>
          </a:p>
        </p:txBody>
      </p:sp>
      <p:sp>
        <p:nvSpPr>
          <p:cNvPr id="3" name="Content Placeholder 2"/>
          <p:cNvSpPr>
            <a:spLocks noGrp="1"/>
          </p:cNvSpPr>
          <p:nvPr>
            <p:ph sz="half" idx="2"/>
          </p:nvPr>
        </p:nvSpPr>
        <p:spPr>
          <a:xfrm>
            <a:off x="1154953" y="3179762"/>
            <a:ext cx="9427881" cy="1325003"/>
          </a:xfrm>
        </p:spPr>
        <p:txBody>
          <a:bodyPr/>
          <a:lstStyle/>
          <a:p>
            <a:r>
              <a:rPr lang="en-IN" dirty="0" smtClean="0"/>
              <a:t>In Terminal navigate into application folder using cd </a:t>
            </a:r>
            <a:r>
              <a:rPr lang="en-IN" dirty="0" err="1" smtClean="0"/>
              <a:t>cmd</a:t>
            </a:r>
            <a:r>
              <a:rPr lang="en-IN" dirty="0" smtClean="0"/>
              <a:t>: </a:t>
            </a:r>
            <a:r>
              <a:rPr lang="en-IN" b="1" dirty="0">
                <a:solidFill>
                  <a:schemeClr val="accent6">
                    <a:lumMod val="50000"/>
                  </a:schemeClr>
                </a:solidFill>
              </a:rPr>
              <a:t>c</a:t>
            </a:r>
            <a:r>
              <a:rPr lang="en-IN" b="1" dirty="0" smtClean="0">
                <a:solidFill>
                  <a:schemeClr val="accent6">
                    <a:lumMod val="50000"/>
                  </a:schemeClr>
                </a:solidFill>
              </a:rPr>
              <a:t>d HelloWorld</a:t>
            </a:r>
            <a:endParaRPr lang="en-IN" b="1" dirty="0">
              <a:solidFill>
                <a:schemeClr val="accent6">
                  <a:lumMod val="50000"/>
                </a:schemeClr>
              </a:solidFill>
            </a:endParaRPr>
          </a:p>
          <a:p>
            <a:r>
              <a:rPr lang="en-IN" dirty="0" smtClean="0">
                <a:sym typeface="Wingdings" panose="05000000000000000000" pitchFamily="2" charset="2"/>
              </a:rPr>
              <a:t>Now run the application using the </a:t>
            </a:r>
            <a:r>
              <a:rPr lang="en-IN" dirty="0" err="1" smtClean="0">
                <a:sym typeface="Wingdings" panose="05000000000000000000" pitchFamily="2" charset="2"/>
              </a:rPr>
              <a:t>cmd</a:t>
            </a:r>
            <a:r>
              <a:rPr lang="en-IN" dirty="0" smtClean="0">
                <a:sym typeface="Wingdings" panose="05000000000000000000" pitchFamily="2" charset="2"/>
              </a:rPr>
              <a:t>: </a:t>
            </a:r>
            <a:r>
              <a:rPr lang="en-IN" b="1" dirty="0" smtClean="0">
                <a:solidFill>
                  <a:schemeClr val="accent6">
                    <a:lumMod val="50000"/>
                  </a:schemeClr>
                </a:solidFill>
              </a:rPr>
              <a:t>ng serve</a:t>
            </a:r>
            <a:endParaRPr lang="en-IN" b="1" dirty="0">
              <a:solidFill>
                <a:schemeClr val="accent6">
                  <a:lumMod val="50000"/>
                </a:schemeClr>
              </a:solidFill>
            </a:endParaRPr>
          </a:p>
        </p:txBody>
      </p:sp>
      <p:sp>
        <p:nvSpPr>
          <p:cNvPr id="7" name="Text Placeholder 6"/>
          <p:cNvSpPr>
            <a:spLocks noGrp="1"/>
          </p:cNvSpPr>
          <p:nvPr>
            <p:ph type="body" sz="quarter" idx="3"/>
          </p:nvPr>
        </p:nvSpPr>
        <p:spPr>
          <a:xfrm>
            <a:off x="1154952" y="4015567"/>
            <a:ext cx="4825159" cy="576262"/>
          </a:xfrm>
        </p:spPr>
        <p:txBody>
          <a:bodyPr/>
          <a:lstStyle/>
          <a:p>
            <a:r>
              <a:rPr lang="en-IN" dirty="0" smtClean="0"/>
              <a:t>Terminal Output</a:t>
            </a:r>
            <a:endParaRPr lang="en-IN" dirty="0"/>
          </a:p>
        </p:txBody>
      </p:sp>
      <p:pic>
        <p:nvPicPr>
          <p:cNvPr id="5" name="Picture 4"/>
          <p:cNvPicPr>
            <a:picLocks noChangeAspect="1"/>
          </p:cNvPicPr>
          <p:nvPr/>
        </p:nvPicPr>
        <p:blipFill>
          <a:blip r:embed="rId2"/>
          <a:stretch>
            <a:fillRect/>
          </a:stretch>
        </p:blipFill>
        <p:spPr>
          <a:xfrm>
            <a:off x="1154952" y="4591829"/>
            <a:ext cx="7621907" cy="2051018"/>
          </a:xfrm>
          <a:prstGeom prst="rect">
            <a:avLst/>
          </a:prstGeom>
        </p:spPr>
      </p:pic>
      <p:sp>
        <p:nvSpPr>
          <p:cNvPr id="6" name="Rectangle 5"/>
          <p:cNvSpPr/>
          <p:nvPr/>
        </p:nvSpPr>
        <p:spPr>
          <a:xfrm>
            <a:off x="6710082" y="4719918"/>
            <a:ext cx="1680883" cy="25549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624907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Browser Output</a:t>
            </a:r>
            <a:endParaRPr lang="en-IN" b="1" dirty="0"/>
          </a:p>
        </p:txBody>
      </p:sp>
      <p:sp>
        <p:nvSpPr>
          <p:cNvPr id="3" name="Content Placeholder 2"/>
          <p:cNvSpPr>
            <a:spLocks noGrp="1"/>
          </p:cNvSpPr>
          <p:nvPr>
            <p:ph sz="half" idx="2"/>
          </p:nvPr>
        </p:nvSpPr>
        <p:spPr>
          <a:xfrm>
            <a:off x="1154952" y="2690564"/>
            <a:ext cx="9427881" cy="577071"/>
          </a:xfrm>
        </p:spPr>
        <p:txBody>
          <a:bodyPr/>
          <a:lstStyle/>
          <a:p>
            <a:r>
              <a:rPr lang="en-IN" dirty="0" smtClean="0"/>
              <a:t>Open Browser and type </a:t>
            </a:r>
            <a:r>
              <a:rPr lang="en-IN" b="1" dirty="0" smtClean="0">
                <a:solidFill>
                  <a:schemeClr val="accent6">
                    <a:lumMod val="75000"/>
                  </a:schemeClr>
                </a:solidFill>
              </a:rPr>
              <a:t>http://localhost:4200 </a:t>
            </a:r>
            <a:r>
              <a:rPr lang="en-IN" dirty="0" smtClean="0"/>
              <a:t>which we get from terminal</a:t>
            </a:r>
            <a:endParaRPr lang="en-IN" b="1" dirty="0">
              <a:solidFill>
                <a:schemeClr val="accent6">
                  <a:lumMod val="50000"/>
                </a:schemeClr>
              </a:solidFill>
            </a:endParaRPr>
          </a:p>
        </p:txBody>
      </p:sp>
      <p:pic>
        <p:nvPicPr>
          <p:cNvPr id="9" name="Picture 8"/>
          <p:cNvPicPr>
            <a:picLocks noChangeAspect="1"/>
          </p:cNvPicPr>
          <p:nvPr/>
        </p:nvPicPr>
        <p:blipFill>
          <a:blip r:embed="rId2"/>
          <a:stretch>
            <a:fillRect/>
          </a:stretch>
        </p:blipFill>
        <p:spPr>
          <a:xfrm>
            <a:off x="1598705" y="3188355"/>
            <a:ext cx="7080626" cy="3281140"/>
          </a:xfrm>
          <a:prstGeom prst="rect">
            <a:avLst/>
          </a:prstGeom>
          <a:ln>
            <a:solidFill>
              <a:schemeClr val="accent6">
                <a:lumMod val="60000"/>
                <a:lumOff val="4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917946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2 : Architecture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AutoNum type="arabicPeriod"/>
            </a:pPr>
            <a:r>
              <a:rPr lang="en-IN" sz="2000" dirty="0" smtClean="0"/>
              <a:t>Modules</a:t>
            </a:r>
          </a:p>
          <a:p>
            <a:pPr marL="342900" indent="-342900">
              <a:buAutoNum type="arabicPeriod"/>
            </a:pPr>
            <a:r>
              <a:rPr lang="en-IN" dirty="0" smtClean="0"/>
              <a:t>Components</a:t>
            </a:r>
          </a:p>
          <a:p>
            <a:pPr marL="342900" indent="-342900">
              <a:buAutoNum type="arabicPeriod"/>
            </a:pPr>
            <a:r>
              <a:rPr lang="en-IN" sz="2000" dirty="0" smtClean="0"/>
              <a:t>Services</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60348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22023" y="3475853"/>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2.1 Modules</a:t>
            </a:r>
            <a:endParaRPr lang="en-IN" b="1" dirty="0"/>
          </a:p>
        </p:txBody>
      </p:sp>
      <p:sp>
        <p:nvSpPr>
          <p:cNvPr id="3" name="Content Placeholder 2"/>
          <p:cNvSpPr>
            <a:spLocks noGrp="1"/>
          </p:cNvSpPr>
          <p:nvPr>
            <p:ph sz="half" idx="2"/>
          </p:nvPr>
        </p:nvSpPr>
        <p:spPr>
          <a:xfrm>
            <a:off x="860612" y="2366682"/>
            <a:ext cx="7059707" cy="4047565"/>
          </a:xfrm>
        </p:spPr>
        <p:txBody>
          <a:bodyPr>
            <a:normAutofit/>
          </a:bodyPr>
          <a:lstStyle/>
          <a:p>
            <a:r>
              <a:rPr lang="en-IN" dirty="0" smtClean="0"/>
              <a:t>Modules are the first building block of Angular. Angular apps are modular in nature. Angular </a:t>
            </a:r>
            <a:r>
              <a:rPr lang="en-IN" dirty="0"/>
              <a:t>is a collection of individual </a:t>
            </a:r>
            <a:r>
              <a:rPr lang="en-IN" dirty="0" smtClean="0"/>
              <a:t>modules.</a:t>
            </a:r>
          </a:p>
          <a:p>
            <a:r>
              <a:rPr lang="en-IN" dirty="0" smtClean="0"/>
              <a:t>Every modules represent a feature area in your application</a:t>
            </a:r>
          </a:p>
          <a:p>
            <a:r>
              <a:rPr lang="en-IN" dirty="0" smtClean="0"/>
              <a:t>User Modules : Contain all user related stuffs and Admin Modules: Contain all admin related stuffs</a:t>
            </a:r>
          </a:p>
          <a:p>
            <a:r>
              <a:rPr lang="en-IN" dirty="0" smtClean="0"/>
              <a:t>These modules can be imported or exported</a:t>
            </a:r>
          </a:p>
          <a:p>
            <a:r>
              <a:rPr lang="en-IN" dirty="0" smtClean="0"/>
              <a:t>Angular application should have minimum module which is called root module and here by convention we call it as </a:t>
            </a:r>
            <a:r>
              <a:rPr lang="en-IN" b="1" dirty="0" smtClean="0"/>
              <a:t>APP Module</a:t>
            </a:r>
          </a:p>
          <a:p>
            <a:r>
              <a:rPr lang="en-IN" dirty="0" smtClean="0"/>
              <a:t>Each module is made up of Components &amp; Services</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1 (User Module)</a:t>
            </a:r>
            <a:endParaRPr lang="en-IN" dirty="0"/>
          </a:p>
        </p:txBody>
      </p:sp>
      <p:sp>
        <p:nvSpPr>
          <p:cNvPr id="8" name="Rectangle 7"/>
          <p:cNvSpPr/>
          <p:nvPr/>
        </p:nvSpPr>
        <p:spPr>
          <a:xfrm>
            <a:off x="10071846"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2 (Admin Module)</a:t>
            </a:r>
            <a:endParaRPr lang="en-IN" dirty="0"/>
          </a:p>
        </p:txBody>
      </p:sp>
      <p:sp>
        <p:nvSpPr>
          <p:cNvPr id="11" name="TextBox 10"/>
          <p:cNvSpPr txBox="1"/>
          <p:nvPr/>
        </p:nvSpPr>
        <p:spPr>
          <a:xfrm>
            <a:off x="9066678" y="3667934"/>
            <a:ext cx="1593477" cy="369332"/>
          </a:xfrm>
          <a:prstGeom prst="rect">
            <a:avLst/>
          </a:prstGeom>
          <a:noFill/>
        </p:spPr>
        <p:txBody>
          <a:bodyPr wrap="square" rtlCol="0">
            <a:spAutoFit/>
          </a:bodyPr>
          <a:lstStyle/>
          <a:p>
            <a:r>
              <a:rPr lang="en-IN" b="1" dirty="0" smtClean="0">
                <a:solidFill>
                  <a:schemeClr val="accent5">
                    <a:lumMod val="75000"/>
                  </a:schemeClr>
                </a:solidFill>
              </a:rPr>
              <a:t>App Module</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63318" y="5424509"/>
            <a:ext cx="1761564" cy="369332"/>
          </a:xfrm>
          <a:prstGeom prst="rect">
            <a:avLst/>
          </a:prstGeom>
          <a:noFill/>
        </p:spPr>
        <p:txBody>
          <a:bodyPr wrap="square" rtlCol="0">
            <a:spAutoFit/>
          </a:bodyPr>
          <a:lstStyle/>
          <a:p>
            <a:r>
              <a:rPr lang="en-IN" b="1" dirty="0" smtClean="0"/>
              <a:t>Import/export</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360984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35470" y="3559790"/>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2.2 Components</a:t>
            </a:r>
            <a:endParaRPr lang="en-IN" b="1" dirty="0"/>
          </a:p>
        </p:txBody>
      </p:sp>
      <p:sp>
        <p:nvSpPr>
          <p:cNvPr id="3" name="Content Placeholder 2"/>
          <p:cNvSpPr>
            <a:spLocks noGrp="1"/>
          </p:cNvSpPr>
          <p:nvPr>
            <p:ph sz="half" idx="2"/>
          </p:nvPr>
        </p:nvSpPr>
        <p:spPr>
          <a:xfrm>
            <a:off x="860612" y="2366682"/>
            <a:ext cx="7059707" cy="4276165"/>
          </a:xfrm>
        </p:spPr>
        <p:txBody>
          <a:bodyPr>
            <a:normAutofit fontScale="85000" lnSpcReduction="20000"/>
          </a:bodyPr>
          <a:lstStyle/>
          <a:p>
            <a:pPr>
              <a:lnSpc>
                <a:spcPct val="120000"/>
              </a:lnSpc>
            </a:pPr>
            <a:r>
              <a:rPr lang="en-IN" dirty="0" smtClean="0"/>
              <a:t>Components controls a portion of the view in the browser</a:t>
            </a:r>
          </a:p>
          <a:p>
            <a:pPr>
              <a:lnSpc>
                <a:spcPct val="120000"/>
              </a:lnSpc>
            </a:pPr>
            <a:r>
              <a:rPr lang="en-IN" dirty="0" smtClean="0"/>
              <a:t>For </a:t>
            </a:r>
            <a:r>
              <a:rPr lang="en-IN" dirty="0" err="1" smtClean="0"/>
              <a:t>Eg</a:t>
            </a:r>
            <a:r>
              <a:rPr lang="en-IN" dirty="0" smtClean="0"/>
              <a:t>: We can have components</a:t>
            </a:r>
          </a:p>
          <a:p>
            <a:pPr lvl="1">
              <a:lnSpc>
                <a:spcPct val="120000"/>
              </a:lnSpc>
            </a:pPr>
            <a:r>
              <a:rPr lang="en-IN" dirty="0" smtClean="0"/>
              <a:t>1. Navigation Component</a:t>
            </a:r>
          </a:p>
          <a:p>
            <a:pPr lvl="1">
              <a:lnSpc>
                <a:spcPct val="120000"/>
              </a:lnSpc>
            </a:pPr>
            <a:r>
              <a:rPr lang="en-IN" dirty="0" smtClean="0"/>
              <a:t>2. Side Bar Component</a:t>
            </a:r>
          </a:p>
          <a:p>
            <a:pPr lvl="1">
              <a:lnSpc>
                <a:spcPct val="120000"/>
              </a:lnSpc>
            </a:pPr>
            <a:r>
              <a:rPr lang="en-IN" dirty="0" smtClean="0"/>
              <a:t>3. Main Content Component</a:t>
            </a:r>
          </a:p>
          <a:p>
            <a:pPr>
              <a:lnSpc>
                <a:spcPct val="120000"/>
              </a:lnSpc>
            </a:pPr>
            <a:r>
              <a:rPr lang="en-IN" dirty="0" smtClean="0"/>
              <a:t>An Angular app should have at least one component that is root component of the application which is conventionally called as</a:t>
            </a:r>
            <a:r>
              <a:rPr lang="en-IN" b="1" dirty="0" smtClean="0"/>
              <a:t> </a:t>
            </a:r>
            <a:r>
              <a:rPr lang="en-IN" b="1" dirty="0" err="1" smtClean="0"/>
              <a:t>AppComponent</a:t>
            </a:r>
            <a:endParaRPr lang="en-IN" b="1" dirty="0" smtClean="0"/>
          </a:p>
          <a:p>
            <a:pPr>
              <a:lnSpc>
                <a:spcPct val="120000"/>
              </a:lnSpc>
            </a:pPr>
            <a:r>
              <a:rPr lang="en-IN" dirty="0" smtClean="0"/>
              <a:t>All the component will be nested in root component</a:t>
            </a:r>
          </a:p>
          <a:p>
            <a:pPr>
              <a:lnSpc>
                <a:spcPct val="120000"/>
              </a:lnSpc>
            </a:pPr>
            <a:r>
              <a:rPr lang="en-IN" dirty="0" smtClean="0"/>
              <a:t>Every Component have</a:t>
            </a:r>
          </a:p>
          <a:p>
            <a:pPr lvl="1">
              <a:lnSpc>
                <a:spcPct val="120000"/>
              </a:lnSpc>
            </a:pPr>
            <a:r>
              <a:rPr lang="en-IN" dirty="0" smtClean="0"/>
              <a:t>HTML template to display in browser</a:t>
            </a:r>
          </a:p>
          <a:p>
            <a:pPr lvl="1">
              <a:lnSpc>
                <a:spcPct val="120000"/>
              </a:lnSpc>
            </a:pPr>
            <a:r>
              <a:rPr lang="en-IN" dirty="0" smtClean="0"/>
              <a:t>Class to control the component</a:t>
            </a:r>
          </a:p>
          <a:p>
            <a:pPr lvl="1">
              <a:lnSpc>
                <a:spcPct val="120000"/>
              </a:lnSpc>
            </a:pPr>
            <a:r>
              <a:rPr lang="en-IN" dirty="0" smtClean="0"/>
              <a:t>Styles to styling the HTML</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10125634"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9066677" y="3667934"/>
            <a:ext cx="2201957" cy="369332"/>
          </a:xfrm>
          <a:prstGeom prst="rect">
            <a:avLst/>
          </a:prstGeom>
          <a:noFill/>
        </p:spPr>
        <p:txBody>
          <a:bodyPr wrap="square" rtlCol="0">
            <a:spAutoFit/>
          </a:bodyPr>
          <a:lstStyle/>
          <a:p>
            <a:r>
              <a:rPr lang="en-IN" b="1" dirty="0" err="1" smtClean="0">
                <a:solidFill>
                  <a:schemeClr val="accent5">
                    <a:lumMod val="75000"/>
                  </a:schemeClr>
                </a:solidFill>
              </a:rPr>
              <a:t>AppComponent</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57348" y="5474705"/>
            <a:ext cx="3146610" cy="369332"/>
          </a:xfrm>
          <a:prstGeom prst="rect">
            <a:avLst/>
          </a:prstGeom>
          <a:noFill/>
        </p:spPr>
        <p:txBody>
          <a:bodyPr wrap="square" rtlCol="0">
            <a:spAutoFit/>
          </a:bodyPr>
          <a:lstStyle/>
          <a:p>
            <a:r>
              <a:rPr lang="en-IN" b="1" dirty="0" smtClean="0"/>
              <a:t>Contains HTML/CSS/Class</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585441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7708" y="2944907"/>
            <a:ext cx="7219000"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702860" y="3990097"/>
            <a:ext cx="6708426"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2.3 Services</a:t>
            </a:r>
            <a:endParaRPr lang="en-IN" b="1" dirty="0"/>
          </a:p>
        </p:txBody>
      </p:sp>
      <p:sp>
        <p:nvSpPr>
          <p:cNvPr id="3" name="Content Placeholder 2"/>
          <p:cNvSpPr>
            <a:spLocks noGrp="1"/>
          </p:cNvSpPr>
          <p:nvPr>
            <p:ph sz="half" idx="2"/>
          </p:nvPr>
        </p:nvSpPr>
        <p:spPr>
          <a:xfrm>
            <a:off x="860612" y="2366683"/>
            <a:ext cx="7059707" cy="578224"/>
          </a:xfrm>
        </p:spPr>
        <p:txBody>
          <a:bodyPr>
            <a:normAutofit/>
          </a:bodyPr>
          <a:lstStyle/>
          <a:p>
            <a:pPr>
              <a:lnSpc>
                <a:spcPct val="120000"/>
              </a:lnSpc>
            </a:pPr>
            <a:r>
              <a:rPr lang="en-IN" dirty="0" smtClean="0"/>
              <a:t>A class that contains business logic of your application</a:t>
            </a:r>
          </a:p>
        </p:txBody>
      </p:sp>
      <p:sp>
        <p:nvSpPr>
          <p:cNvPr id="5" name="TextBox 4"/>
          <p:cNvSpPr txBox="1"/>
          <p:nvPr/>
        </p:nvSpPr>
        <p:spPr>
          <a:xfrm>
            <a:off x="5101783" y="3268546"/>
            <a:ext cx="2124635" cy="369332"/>
          </a:xfrm>
          <a:prstGeom prst="rect">
            <a:avLst/>
          </a:prstGeom>
          <a:solidFill>
            <a:schemeClr val="bg1"/>
          </a:solidFill>
        </p:spPr>
        <p:txBody>
          <a:bodyPr wrap="square" rtlCol="0">
            <a:spAutoFit/>
          </a:bodyPr>
          <a:lstStyle/>
          <a:p>
            <a:pPr algn="ctr"/>
            <a:r>
              <a:rPr lang="en-IN" b="1" dirty="0" err="1" smtClean="0">
                <a:solidFill>
                  <a:schemeClr val="accent6">
                    <a:lumMod val="75000"/>
                  </a:schemeClr>
                </a:solidFill>
              </a:rPr>
              <a:t>AppModule</a:t>
            </a:r>
            <a:endParaRPr lang="en-IN" b="1" dirty="0">
              <a:solidFill>
                <a:schemeClr val="accent6">
                  <a:lumMod val="75000"/>
                </a:schemeClr>
              </a:solidFill>
            </a:endParaRPr>
          </a:p>
        </p:txBody>
      </p:sp>
      <p:sp>
        <p:nvSpPr>
          <p:cNvPr id="6" name="Rectangle 5"/>
          <p:cNvSpPr/>
          <p:nvPr/>
        </p:nvSpPr>
        <p:spPr>
          <a:xfrm>
            <a:off x="4717626" y="4263218"/>
            <a:ext cx="1398494" cy="6808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4669645" y="5279187"/>
            <a:ext cx="1494456" cy="6455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2929054" y="4744505"/>
            <a:ext cx="1514397" cy="646331"/>
          </a:xfrm>
          <a:prstGeom prst="rect">
            <a:avLst/>
          </a:prstGeom>
          <a:noFill/>
        </p:spPr>
        <p:txBody>
          <a:bodyPr wrap="square" rtlCol="0">
            <a:spAutoFit/>
          </a:bodyPr>
          <a:lstStyle/>
          <a:p>
            <a:r>
              <a:rPr lang="en-IN" b="1" dirty="0" smtClean="0">
                <a:solidFill>
                  <a:schemeClr val="accent2"/>
                </a:solidFill>
              </a:rPr>
              <a:t>App Component</a:t>
            </a:r>
            <a:endParaRPr lang="en-IN" b="1" dirty="0">
              <a:solidFill>
                <a:schemeClr val="accent2"/>
              </a:solidFill>
            </a:endParaRPr>
          </a:p>
        </p:txBody>
      </p:sp>
      <p:sp>
        <p:nvSpPr>
          <p:cNvPr id="12" name="Rectangle 11"/>
          <p:cNvSpPr/>
          <p:nvPr/>
        </p:nvSpPr>
        <p:spPr>
          <a:xfrm>
            <a:off x="7424366" y="4715481"/>
            <a:ext cx="1546410" cy="10354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Image Compression Service</a:t>
            </a:r>
            <a:endParaRPr lang="en-IN" sz="1600" dirty="0"/>
          </a:p>
        </p:txBody>
      </p:sp>
      <p:cxnSp>
        <p:nvCxnSpPr>
          <p:cNvPr id="27" name="Straight Arrow Connector 26"/>
          <p:cNvCxnSpPr>
            <a:stCxn id="12" idx="1"/>
            <a:endCxn id="8" idx="3"/>
          </p:cNvCxnSpPr>
          <p:nvPr/>
        </p:nvCxnSpPr>
        <p:spPr>
          <a:xfrm flipH="1">
            <a:off x="6164101" y="5233193"/>
            <a:ext cx="1260265" cy="3687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8" idx="0"/>
          </p:cNvCxnSpPr>
          <p:nvPr/>
        </p:nvCxnSpPr>
        <p:spPr>
          <a:xfrm>
            <a:off x="5416873" y="4941419"/>
            <a:ext cx="0" cy="3377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1"/>
            <a:endCxn id="6" idx="3"/>
          </p:cNvCxnSpPr>
          <p:nvPr/>
        </p:nvCxnSpPr>
        <p:spPr>
          <a:xfrm flipH="1" flipV="1">
            <a:off x="6116120" y="4603650"/>
            <a:ext cx="1308246" cy="62954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228977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3 : File Structure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package.json</a:t>
            </a:r>
            <a:r>
              <a:rPr lang="en-IN" sz="2000" dirty="0" smtClean="0"/>
              <a:t> - </a:t>
            </a:r>
            <a:r>
              <a:rPr lang="en-US" dirty="0"/>
              <a:t>Dependencies &amp; Scripts </a:t>
            </a:r>
            <a:r>
              <a:rPr lang="en-US" dirty="0" smtClean="0"/>
              <a:t>declarations</a:t>
            </a:r>
            <a:endParaRPr lang="en-IN" sz="2000" dirty="0" smtClean="0"/>
          </a:p>
          <a:p>
            <a:pPr marL="342900" indent="-342900">
              <a:buAutoNum type="arabicPeriod"/>
            </a:pPr>
            <a:r>
              <a:rPr lang="en-IN" dirty="0" err="1" smtClean="0"/>
              <a:t>main.ts</a:t>
            </a:r>
            <a:r>
              <a:rPr lang="en-IN" dirty="0" smtClean="0"/>
              <a:t>- Entry point of the application</a:t>
            </a:r>
          </a:p>
          <a:p>
            <a:pPr marL="342900" indent="-342900">
              <a:buAutoNum type="arabicPeriod"/>
            </a:pPr>
            <a:r>
              <a:rPr lang="en-IN" sz="2000" dirty="0" smtClean="0"/>
              <a:t>Index.html</a:t>
            </a:r>
          </a:p>
          <a:p>
            <a:pPr marL="342900" indent="-342900">
              <a:buAutoNum type="arabicPeriod"/>
            </a:pPr>
            <a:r>
              <a:rPr lang="en-IN" dirty="0" smtClean="0"/>
              <a:t>Style.css</a:t>
            </a:r>
          </a:p>
          <a:p>
            <a:pPr marL="342900" indent="-342900">
              <a:buFont typeface="Wingdings 3" charset="2"/>
              <a:buAutoNum type="arabicPeriod"/>
            </a:pPr>
            <a:r>
              <a:rPr lang="en-IN" dirty="0" err="1" smtClean="0"/>
              <a:t>Dist</a:t>
            </a:r>
            <a:r>
              <a:rPr lang="en-IN" dirty="0" smtClean="0"/>
              <a:t> folder</a:t>
            </a:r>
          </a:p>
          <a:p>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39514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3.1 </a:t>
            </a:r>
            <a:r>
              <a:rPr lang="en-IN" b="1" dirty="0" err="1"/>
              <a:t>p</a:t>
            </a:r>
            <a:r>
              <a:rPr lang="en-IN" b="1" dirty="0" err="1" smtClean="0"/>
              <a:t>ackage.json</a:t>
            </a:r>
            <a:endParaRPr lang="en-IN" b="1" dirty="0"/>
          </a:p>
        </p:txBody>
      </p:sp>
      <p:sp>
        <p:nvSpPr>
          <p:cNvPr id="3" name="Content Placeholder 2"/>
          <p:cNvSpPr>
            <a:spLocks noGrp="1"/>
          </p:cNvSpPr>
          <p:nvPr>
            <p:ph sz="half" idx="2"/>
          </p:nvPr>
        </p:nvSpPr>
        <p:spPr>
          <a:xfrm>
            <a:off x="1154954" y="2554941"/>
            <a:ext cx="10275046" cy="4087906"/>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package.json</a:t>
            </a:r>
            <a:endParaRPr lang="en-IN" dirty="0" smtClean="0"/>
          </a:p>
          <a:p>
            <a:r>
              <a:rPr lang="en-IN" dirty="0" err="1" smtClean="0"/>
              <a:t>Package.json</a:t>
            </a:r>
            <a:r>
              <a:rPr lang="en-IN" dirty="0" smtClean="0"/>
              <a:t> contains Dependencies and </a:t>
            </a:r>
            <a:r>
              <a:rPr lang="en-IN" dirty="0" err="1" smtClean="0"/>
              <a:t>DevDependencies</a:t>
            </a:r>
            <a:r>
              <a:rPr lang="en-IN" dirty="0" smtClean="0"/>
              <a:t>(libraries and modules required for the application)</a:t>
            </a:r>
          </a:p>
          <a:p>
            <a:r>
              <a:rPr lang="en-IN" dirty="0" smtClean="0"/>
              <a:t>Packages listed here get installed when we run </a:t>
            </a:r>
            <a:r>
              <a:rPr lang="en-IN" b="1" dirty="0" smtClean="0">
                <a:solidFill>
                  <a:schemeClr val="accent6">
                    <a:lumMod val="75000"/>
                  </a:schemeClr>
                </a:solidFill>
              </a:rPr>
              <a:t>ng new </a:t>
            </a:r>
            <a:r>
              <a:rPr lang="en-IN" b="1" dirty="0" err="1" smtClean="0">
                <a:solidFill>
                  <a:schemeClr val="accent6">
                    <a:lumMod val="75000"/>
                  </a:schemeClr>
                </a:solidFill>
              </a:rPr>
              <a:t>helloworld</a:t>
            </a:r>
            <a:r>
              <a:rPr lang="en-IN" b="1" dirty="0" smtClean="0">
                <a:solidFill>
                  <a:schemeClr val="accent6">
                    <a:lumMod val="75000"/>
                  </a:schemeClr>
                </a:solidFill>
              </a:rPr>
              <a:t> </a:t>
            </a:r>
            <a:r>
              <a:rPr lang="en-IN" dirty="0" smtClean="0"/>
              <a:t>command</a:t>
            </a:r>
          </a:p>
          <a:p>
            <a:r>
              <a:rPr lang="en-IN" dirty="0" smtClean="0"/>
              <a:t>All the packages get installed inside the </a:t>
            </a:r>
            <a:r>
              <a:rPr lang="en-IN" dirty="0" err="1" smtClean="0"/>
              <a:t>node_modules</a:t>
            </a:r>
            <a:r>
              <a:rPr lang="en-IN" dirty="0" smtClean="0"/>
              <a:t> packages</a:t>
            </a:r>
          </a:p>
          <a:p>
            <a:r>
              <a:rPr lang="en-IN" dirty="0" smtClean="0"/>
              <a:t>Also contains some scripts that can be executed</a:t>
            </a:r>
          </a:p>
          <a:p>
            <a:pPr lvl="1"/>
            <a:r>
              <a:rPr lang="en-IN" dirty="0" smtClean="0"/>
              <a:t>ng serve – runs our application</a:t>
            </a:r>
          </a:p>
          <a:p>
            <a:pPr lvl="1"/>
            <a:r>
              <a:rPr lang="en-IN" dirty="0" smtClean="0"/>
              <a:t>ng build </a:t>
            </a:r>
          </a:p>
          <a:p>
            <a:pPr lvl="1"/>
            <a:r>
              <a:rPr lang="en-IN" dirty="0" smtClean="0"/>
              <a:t>ng test</a:t>
            </a:r>
          </a:p>
          <a:p>
            <a:pPr lvl="1"/>
            <a:r>
              <a:rPr lang="en-IN" dirty="0" smtClean="0"/>
              <a:t>ng lint</a:t>
            </a:r>
          </a:p>
          <a:p>
            <a:pPr lvl="1"/>
            <a:r>
              <a:rPr lang="en-IN" dirty="0" smtClean="0"/>
              <a:t>ng e2e</a:t>
            </a:r>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462139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3" name="Content Placeholder 2"/>
          <p:cNvSpPr>
            <a:spLocks noGrp="1"/>
          </p:cNvSpPr>
          <p:nvPr>
            <p:ph sz="half" idx="2"/>
          </p:nvPr>
        </p:nvSpPr>
        <p:spPr>
          <a:xfrm>
            <a:off x="1154954" y="2353236"/>
            <a:ext cx="10275046" cy="981635"/>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srcmain.ts</a:t>
            </a:r>
            <a:endParaRPr lang="en-IN" dirty="0" smtClean="0"/>
          </a:p>
          <a:p>
            <a:r>
              <a:rPr lang="en-US" dirty="0"/>
              <a:t>Entry point of the application, compiles the application with just-in-time and bootstraps the application</a:t>
            </a:r>
            <a:endParaRPr lang="en-IN" dirty="0"/>
          </a:p>
        </p:txBody>
      </p:sp>
      <p:sp>
        <p:nvSpPr>
          <p:cNvPr id="4" name="Rectangle 3"/>
          <p:cNvSpPr/>
          <p:nvPr/>
        </p:nvSpPr>
        <p:spPr>
          <a:xfrm>
            <a:off x="1600199" y="4093515"/>
            <a:ext cx="9558619" cy="1200329"/>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CE9178"/>
                </a:solidFill>
                <a:latin typeface="Consolas" panose="020B0609020204030204" pitchFamily="49" charset="0"/>
                <a:ea typeface="Times New Roman" panose="02020603050405020304" pitchFamily="18" charset="0"/>
                <a:cs typeface="Consolas" panose="020B0609020204030204" pitchFamily="49" charset="0"/>
              </a:rPr>
              <a:t>hammerjs</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'@angular/core'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The browser platform with a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compiler // </a:t>
            </a: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Used to bootstrap an Angular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application</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4682" y="5602690"/>
            <a:ext cx="9554136" cy="646331"/>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p:cNvSpPr>
            <a:spLocks noGrp="1"/>
          </p:cNvSpPr>
          <p:nvPr>
            <p:ph sz="half" idx="2"/>
          </p:nvPr>
        </p:nvSpPr>
        <p:spPr>
          <a:xfrm>
            <a:off x="1154954" y="3338412"/>
            <a:ext cx="10275046" cy="755103"/>
          </a:xfrm>
        </p:spPr>
        <p:txBody>
          <a:bodyPr>
            <a:normAutofit/>
          </a:bodyPr>
          <a:lstStyle/>
          <a:p>
            <a:r>
              <a:rPr lang="en-US" dirty="0"/>
              <a:t>Hammer.js is a small, standalone </a:t>
            </a:r>
            <a:r>
              <a:rPr lang="en-US" dirty="0" err="1"/>
              <a:t>javascript</a:t>
            </a:r>
            <a:r>
              <a:rPr lang="en-US" dirty="0"/>
              <a:t>-library that enables </a:t>
            </a:r>
            <a:r>
              <a:rPr lang="en-US" dirty="0" err="1"/>
              <a:t>multitouch</a:t>
            </a:r>
            <a:r>
              <a:rPr lang="en-US" dirty="0"/>
              <a:t> gestures like swipe, pinch, rotate, tap and drag on mobile devices</a:t>
            </a:r>
            <a:endParaRPr lang="en-IN" dirty="0"/>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11182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Prerequisite</a:t>
            </a:r>
            <a:endParaRPr lang="en-IN" dirty="0"/>
          </a:p>
        </p:txBody>
      </p:sp>
      <p:sp>
        <p:nvSpPr>
          <p:cNvPr id="3" name="Content Placeholder 2"/>
          <p:cNvSpPr>
            <a:spLocks noGrp="1"/>
          </p:cNvSpPr>
          <p:nvPr>
            <p:ph idx="1"/>
          </p:nvPr>
        </p:nvSpPr>
        <p:spPr/>
        <p:txBody>
          <a:bodyPr/>
          <a:lstStyle/>
          <a:p>
            <a:r>
              <a:rPr lang="en-IN" dirty="0" smtClean="0"/>
              <a:t>HTML </a:t>
            </a:r>
          </a:p>
          <a:p>
            <a:r>
              <a:rPr lang="en-IN" dirty="0" smtClean="0"/>
              <a:t>CSS</a:t>
            </a:r>
          </a:p>
          <a:p>
            <a:r>
              <a:rPr lang="en-IN" dirty="0" err="1" smtClean="0"/>
              <a:t>Javascript</a:t>
            </a:r>
            <a:endParaRPr lang="en-IN" dirty="0"/>
          </a:p>
          <a:p>
            <a:r>
              <a:rPr lang="en-IN" dirty="0" smtClean="0"/>
              <a:t>Basics of Typescript</a:t>
            </a:r>
          </a:p>
          <a:p>
            <a:r>
              <a:rPr lang="en-US" dirty="0" smtClean="0"/>
              <a:t>Programming concepts (Variables, arrays, conditions. Loops, functions </a:t>
            </a:r>
            <a:r>
              <a:rPr lang="en-US" dirty="0" err="1" smtClean="0"/>
              <a:t>etc</a:t>
            </a:r>
            <a:r>
              <a:rPr lang="en-US" dirty="0" smtClean="0"/>
              <a:t>)</a:t>
            </a:r>
            <a:endParaRPr lang="en-IN" dirty="0" smtClean="0"/>
          </a:p>
          <a:p>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95073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8" name="Content Placeholder 2"/>
          <p:cNvSpPr>
            <a:spLocks noGrp="1"/>
          </p:cNvSpPr>
          <p:nvPr>
            <p:ph sz="half" idx="2"/>
          </p:nvPr>
        </p:nvSpPr>
        <p:spPr>
          <a:xfrm>
            <a:off x="1021976" y="4814047"/>
            <a:ext cx="10408024" cy="981635"/>
          </a:xfrm>
        </p:spPr>
        <p:txBody>
          <a:bodyPr>
            <a:normAutofit fontScale="92500"/>
          </a:bodyPr>
          <a:lstStyle/>
          <a:p>
            <a:r>
              <a:rPr lang="en-US" dirty="0"/>
              <a:t>The </a:t>
            </a:r>
            <a:r>
              <a:rPr lang="en-US" dirty="0" err="1"/>
              <a:t>platformBrowserDynamic</a:t>
            </a:r>
            <a:r>
              <a:rPr lang="en-US" dirty="0"/>
              <a:t>()indicates that we are boot Angular in a browser environment. </a:t>
            </a:r>
            <a:endParaRPr lang="en-US" dirty="0" smtClean="0"/>
          </a:p>
          <a:p>
            <a:r>
              <a:rPr lang="en-US" dirty="0"/>
              <a:t>The </a:t>
            </a:r>
            <a:r>
              <a:rPr lang="en-US" dirty="0" err="1"/>
              <a:t>bootstrapModule</a:t>
            </a:r>
            <a:r>
              <a:rPr lang="en-US" dirty="0"/>
              <a:t>() function helps bootstrap our root module taking in the root module as.</a:t>
            </a:r>
            <a:endParaRPr lang="en-IN" dirty="0"/>
          </a:p>
          <a:p>
            <a:pPr marL="0" indent="0">
              <a:buNone/>
            </a:pPr>
            <a:endParaRPr lang="en-IN" dirty="0"/>
          </a:p>
        </p:txBody>
      </p:sp>
      <p:sp>
        <p:nvSpPr>
          <p:cNvPr id="10" name="Rectangle 9"/>
          <p:cNvSpPr/>
          <p:nvPr/>
        </p:nvSpPr>
        <p:spPr>
          <a:xfrm>
            <a:off x="1491131" y="3410233"/>
            <a:ext cx="8610600" cy="1200329"/>
          </a:xfrm>
          <a:prstGeom prst="rect">
            <a:avLst/>
          </a:prstGeom>
          <a:solidFill>
            <a:schemeClr val="accent6">
              <a:lumMod val="50000"/>
            </a:schemeClr>
          </a:solidFill>
        </p:spPr>
        <p:txBody>
          <a:bodyPr wrap="square">
            <a:spAutoFit/>
          </a:bodyPr>
          <a:lstStyle/>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a:t>
            </a:r>
            <a:r>
              <a:rPr lang="en-US" dirty="0" err="1"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 Enable the production mode</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'./environments/environment'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if</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err="1"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production</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DCDCAA"/>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Content Placeholder 2"/>
          <p:cNvSpPr>
            <a:spLocks noGrp="1"/>
          </p:cNvSpPr>
          <p:nvPr>
            <p:ph sz="half" idx="2"/>
          </p:nvPr>
        </p:nvSpPr>
        <p:spPr>
          <a:xfrm>
            <a:off x="1021976" y="2470834"/>
            <a:ext cx="10408024" cy="981635"/>
          </a:xfrm>
        </p:spPr>
        <p:txBody>
          <a:bodyPr>
            <a:normAutofit/>
          </a:bodyPr>
          <a:lstStyle/>
          <a:p>
            <a:r>
              <a:rPr lang="en-US" dirty="0"/>
              <a:t>Call </a:t>
            </a:r>
            <a:r>
              <a:rPr lang="en-US" dirty="0" err="1"/>
              <a:t>enableProdMode</a:t>
            </a:r>
            <a:r>
              <a:rPr lang="en-US" dirty="0"/>
              <a:t>() to enable the production mode. Switching to production mode makes it run faster by disabling development specific checks such as the dual change detection cycles</a:t>
            </a:r>
            <a:endParaRPr lang="en-IN" dirty="0"/>
          </a:p>
          <a:p>
            <a:pPr marL="0" indent="0">
              <a:buNone/>
            </a:pPr>
            <a:endParaRPr lang="en-IN" dirty="0" smtClean="0"/>
          </a:p>
          <a:p>
            <a:pPr marL="0" indent="0">
              <a:buNone/>
            </a:pPr>
            <a:endParaRPr lang="en-IN" dirty="0"/>
          </a:p>
        </p:txBody>
      </p:sp>
      <p:sp>
        <p:nvSpPr>
          <p:cNvPr id="12" name="Rectangle 11"/>
          <p:cNvSpPr/>
          <p:nvPr/>
        </p:nvSpPr>
        <p:spPr>
          <a:xfrm>
            <a:off x="1491131" y="5684431"/>
            <a:ext cx="8610600" cy="923330"/>
          </a:xfrm>
          <a:prstGeom prst="rect">
            <a:avLst/>
          </a:prstGeom>
          <a:solidFill>
            <a:schemeClr val="accent6">
              <a:lumMod val="50000"/>
            </a:schemeClr>
          </a:solidFill>
        </p:spPr>
        <p:txBody>
          <a:bodyPr wrap="square">
            <a:spAutoFit/>
          </a:bodyPr>
          <a:lstStyle/>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Compile and launch the module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bootstrapModule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DCDCAA"/>
                </a:solidFill>
                <a:latin typeface="Consolas" panose="020B0609020204030204" pitchFamily="49" charset="0"/>
                <a:ea typeface="Times New Roman" panose="02020603050405020304" pitchFamily="18" charset="0"/>
                <a:cs typeface="Consolas" panose="020B0609020204030204" pitchFamily="49" charset="0"/>
              </a:rPr>
              <a:t>catch</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569CD6"/>
                </a:solidFill>
                <a:latin typeface="Consolas" panose="020B0609020204030204" pitchFamily="49" charset="0"/>
                <a:ea typeface="Times New Roman" panose="02020603050405020304" pitchFamily="18" charset="0"/>
                <a:cs typeface="Consolas" panose="020B0609020204030204" pitchFamily="49" charset="0"/>
              </a:rPr>
              <a:t>=&gt;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a:solidFill>
                  <a:srgbClr val="4EC9B0"/>
                </a:solidFill>
                <a:latin typeface="Consolas" panose="020B0609020204030204" pitchFamily="49" charset="0"/>
                <a:ea typeface="Times New Roman" panose="02020603050405020304" pitchFamily="18" charset="0"/>
                <a:cs typeface="Consolas" panose="020B0609020204030204" pitchFamily="49" charset="0"/>
              </a:rPr>
              <a:t>console</a:t>
            </a:r>
            <a:r>
              <a:rPr lang="en-US" dirty="0" err="1">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error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37190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3.3 </a:t>
            </a:r>
            <a:r>
              <a:rPr lang="en-IN" b="1" dirty="0"/>
              <a:t>index.html, style.css, </a:t>
            </a:r>
            <a:r>
              <a:rPr lang="en-IN" b="1" dirty="0" err="1"/>
              <a:t>dist</a:t>
            </a:r>
            <a:r>
              <a:rPr lang="en-IN" b="1" dirty="0"/>
              <a:t> folder</a:t>
            </a:r>
          </a:p>
        </p:txBody>
      </p:sp>
      <p:sp>
        <p:nvSpPr>
          <p:cNvPr id="11" name="Content Placeholder 2"/>
          <p:cNvSpPr>
            <a:spLocks noGrp="1"/>
          </p:cNvSpPr>
          <p:nvPr>
            <p:ph sz="half" idx="2"/>
          </p:nvPr>
        </p:nvSpPr>
        <p:spPr>
          <a:xfrm>
            <a:off x="1021976" y="2470834"/>
            <a:ext cx="10408024" cy="4024095"/>
          </a:xfrm>
        </p:spPr>
        <p:txBody>
          <a:bodyPr>
            <a:normAutofit fontScale="92500" lnSpcReduction="10000"/>
          </a:bodyPr>
          <a:lstStyle/>
          <a:p>
            <a:r>
              <a:rPr lang="en-IN" b="1" dirty="0" smtClean="0"/>
              <a:t>Index.html</a:t>
            </a:r>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 </a:t>
            </a:r>
            <a:r>
              <a:rPr lang="en-IN" dirty="0" err="1" smtClean="0">
                <a:solidFill>
                  <a:schemeClr val="accent6">
                    <a:lumMod val="75000"/>
                  </a:schemeClr>
                </a:solidFill>
                <a:sym typeface="Wingdings" panose="05000000000000000000" pitchFamily="2" charset="2"/>
              </a:rPr>
              <a:t>src</a:t>
            </a:r>
            <a:r>
              <a:rPr lang="en-IN" dirty="0" smtClean="0">
                <a:solidFill>
                  <a:schemeClr val="accent6">
                    <a:lumMod val="75000"/>
                  </a:schemeClr>
                </a:solidFill>
                <a:sym typeface="Wingdings" panose="05000000000000000000" pitchFamily="2" charset="2"/>
              </a:rPr>
              <a:t>  index.html</a:t>
            </a:r>
          </a:p>
          <a:p>
            <a:pPr lvl="1"/>
            <a:r>
              <a:rPr lang="en-US" dirty="0"/>
              <a:t>This the first file which executes alongside </a:t>
            </a:r>
            <a:r>
              <a:rPr lang="en-US" dirty="0" err="1"/>
              <a:t>main.ts</a:t>
            </a:r>
            <a:r>
              <a:rPr lang="en-US" dirty="0"/>
              <a:t> when the page loads</a:t>
            </a:r>
            <a:r>
              <a:rPr lang="en-US" dirty="0" smtClean="0"/>
              <a:t>.</a:t>
            </a:r>
          </a:p>
          <a:p>
            <a:r>
              <a:rPr lang="en-IN" b="1" dirty="0" smtClean="0"/>
              <a:t>Style.css</a:t>
            </a:r>
            <a:endParaRPr lang="en-IN" b="1" dirty="0"/>
          </a:p>
          <a:p>
            <a:pPr lvl="1"/>
            <a:r>
              <a:rPr lang="en-IN" dirty="0" err="1">
                <a:solidFill>
                  <a:schemeClr val="accent6">
                    <a:lumMod val="75000"/>
                  </a:schemeClr>
                </a:solidFill>
              </a:rPr>
              <a:t>Filepath</a:t>
            </a:r>
            <a:r>
              <a:rPr lang="en-IN" dirty="0">
                <a:solidFill>
                  <a:schemeClr val="accent6">
                    <a:lumMod val="75000"/>
                  </a:schemeClr>
                </a:solidFill>
              </a:rPr>
              <a:t>: </a:t>
            </a:r>
            <a:r>
              <a:rPr lang="en-IN" dirty="0" err="1">
                <a:solidFill>
                  <a:schemeClr val="accent6">
                    <a:lumMod val="75000"/>
                  </a:schemeClr>
                </a:solidFill>
              </a:rPr>
              <a:t>Helloworld</a:t>
            </a:r>
            <a:r>
              <a:rPr lang="en-IN" dirty="0">
                <a:solidFill>
                  <a:schemeClr val="accent6">
                    <a:lumMod val="75000"/>
                  </a:schemeClr>
                </a:solidFill>
              </a:rPr>
              <a:t> </a:t>
            </a:r>
            <a:r>
              <a:rPr lang="en-IN" dirty="0">
                <a:solidFill>
                  <a:schemeClr val="accent6">
                    <a:lumMod val="75000"/>
                  </a:schemeClr>
                </a:solidFill>
                <a:sym typeface="Wingdings" panose="05000000000000000000" pitchFamily="2" charset="2"/>
              </a:rPr>
              <a:t> </a:t>
            </a:r>
            <a:r>
              <a:rPr lang="en-IN" dirty="0" err="1">
                <a:solidFill>
                  <a:schemeClr val="accent6">
                    <a:lumMod val="75000"/>
                  </a:schemeClr>
                </a:solidFill>
                <a:sym typeface="Wingdings" panose="05000000000000000000" pitchFamily="2" charset="2"/>
              </a:rPr>
              <a:t>src</a:t>
            </a:r>
            <a:r>
              <a:rPr lang="en-IN" dirty="0">
                <a:solidFill>
                  <a:schemeClr val="accent6">
                    <a:lumMod val="75000"/>
                  </a:schemeClr>
                </a:solidFill>
                <a:sym typeface="Wingdings" panose="05000000000000000000" pitchFamily="2" charset="2"/>
              </a:rPr>
              <a:t>  </a:t>
            </a:r>
            <a:r>
              <a:rPr lang="en-IN" dirty="0" smtClean="0">
                <a:solidFill>
                  <a:schemeClr val="accent6">
                    <a:lumMod val="75000"/>
                  </a:schemeClr>
                </a:solidFill>
                <a:sym typeface="Wingdings" panose="05000000000000000000" pitchFamily="2" charset="2"/>
              </a:rPr>
              <a:t>style.css</a:t>
            </a:r>
            <a:endParaRPr lang="en-IN" dirty="0">
              <a:solidFill>
                <a:schemeClr val="accent6">
                  <a:lumMod val="75000"/>
                </a:schemeClr>
              </a:solidFill>
              <a:sym typeface="Wingdings" panose="05000000000000000000" pitchFamily="2" charset="2"/>
            </a:endParaRPr>
          </a:p>
          <a:p>
            <a:pPr lvl="1"/>
            <a:r>
              <a:rPr lang="en-IN" dirty="0" smtClean="0"/>
              <a:t>Global </a:t>
            </a:r>
            <a:r>
              <a:rPr lang="en-IN" dirty="0" err="1" smtClean="0"/>
              <a:t>css</a:t>
            </a:r>
            <a:r>
              <a:rPr lang="en-IN" dirty="0" smtClean="0"/>
              <a:t> which styles html throughout the application</a:t>
            </a:r>
            <a:endParaRPr lang="en-IN" dirty="0"/>
          </a:p>
          <a:p>
            <a:r>
              <a:rPr lang="en-IN" b="1" dirty="0" err="1" smtClean="0"/>
              <a:t>Dist</a:t>
            </a:r>
            <a:r>
              <a:rPr lang="en-IN" b="1" dirty="0" smtClean="0"/>
              <a:t> folder</a:t>
            </a:r>
            <a:endParaRPr lang="en-IN" b="1" dirty="0"/>
          </a:p>
          <a:p>
            <a:pPr lvl="1"/>
            <a:r>
              <a:rPr lang="en-US" dirty="0"/>
              <a:t>Folder is where the built files are present. </a:t>
            </a:r>
            <a:endParaRPr lang="en-US" dirty="0" smtClean="0"/>
          </a:p>
          <a:p>
            <a:pPr lvl="1"/>
            <a:r>
              <a:rPr lang="en-US" dirty="0" err="1" smtClean="0"/>
              <a:t>TypeScript</a:t>
            </a:r>
            <a:r>
              <a:rPr lang="en-US" dirty="0" smtClean="0"/>
              <a:t> </a:t>
            </a:r>
            <a:r>
              <a:rPr lang="en-US" dirty="0"/>
              <a:t>is basically converted to JavaScript and the resulting files are stored here after bundling and </a:t>
            </a:r>
            <a:r>
              <a:rPr lang="en-US" dirty="0" err="1"/>
              <a:t>minification</a:t>
            </a:r>
            <a:r>
              <a:rPr lang="en-US" dirty="0"/>
              <a:t>. </a:t>
            </a:r>
            <a:endParaRPr lang="en-US" dirty="0" smtClean="0"/>
          </a:p>
          <a:p>
            <a:pPr lvl="1"/>
            <a:r>
              <a:rPr lang="en-US" dirty="0" smtClean="0"/>
              <a:t>(</a:t>
            </a:r>
            <a:r>
              <a:rPr lang="en-US" dirty="0"/>
              <a:t>This Folder appears only if the application is built)</a:t>
            </a:r>
            <a:endParaRPr lang="en-IN" dirty="0"/>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dist</a:t>
            </a:r>
            <a:endParaRPr lang="en-IN" dirty="0">
              <a:solidFill>
                <a:schemeClr val="accent6">
                  <a:lumMod val="75000"/>
                </a:schemeClr>
              </a:solidFill>
            </a:endParaRPr>
          </a:p>
          <a:p>
            <a:pPr marL="0" indent="0">
              <a:buNone/>
            </a:pPr>
            <a:endParaRPr lang="en-IN" b="1" dirty="0" smtClean="0"/>
          </a:p>
          <a:p>
            <a:pPr marL="0" indent="0">
              <a:buNone/>
            </a:pPr>
            <a:endParaRPr lang="en-IN" b="1" dirty="0" smtClean="0"/>
          </a:p>
          <a:p>
            <a:pPr marL="0" indent="0">
              <a:buNone/>
            </a:pP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369271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4</a:t>
            </a:r>
            <a:r>
              <a:rPr lang="en-IN" b="1" dirty="0" smtClean="0"/>
              <a:t> : App Module Files</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app.module.ts</a:t>
            </a:r>
            <a:endParaRPr lang="en-IN" sz="2000" dirty="0" smtClean="0"/>
          </a:p>
          <a:p>
            <a:pPr marL="342900" indent="-342900">
              <a:buAutoNum type="arabicPeriod"/>
            </a:pPr>
            <a:r>
              <a:rPr lang="en-IN" dirty="0" err="1" smtClean="0"/>
              <a:t>app.component.ts</a:t>
            </a:r>
            <a:endParaRPr lang="en-IN" dirty="0" smtClean="0"/>
          </a:p>
          <a:p>
            <a:pPr marL="342900" indent="-342900">
              <a:buAutoNum type="arabicPeriod"/>
            </a:pPr>
            <a:r>
              <a:rPr lang="en-US" dirty="0"/>
              <a:t>app.component.html </a:t>
            </a:r>
            <a:endParaRPr lang="en-US" dirty="0" smtClean="0"/>
          </a:p>
          <a:p>
            <a:pPr marL="342900" indent="-342900">
              <a:buAutoNum type="arabicPeriod"/>
            </a:pPr>
            <a:r>
              <a:rPr lang="en-US" dirty="0"/>
              <a:t>app.component.css </a:t>
            </a:r>
            <a:endParaRPr lang="en-US" dirty="0" smtClean="0"/>
          </a:p>
          <a:p>
            <a:pPr marL="342900" indent="-342900">
              <a:buAutoNum type="arabicPeriod"/>
            </a:pPr>
            <a:r>
              <a:rPr lang="en-US" dirty="0" err="1"/>
              <a:t>app.component.spec.ts</a:t>
            </a:r>
            <a:r>
              <a:rPr lang="en-US" dirty="0"/>
              <a:t> </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686355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4.1 </a:t>
            </a:r>
            <a:r>
              <a:rPr lang="en-IN" b="1" dirty="0" err="1" smtClean="0"/>
              <a:t>app.module.ts</a:t>
            </a:r>
            <a:endParaRPr lang="en-IN" b="1" dirty="0"/>
          </a:p>
        </p:txBody>
      </p:sp>
      <p:sp>
        <p:nvSpPr>
          <p:cNvPr id="3" name="Content Placeholder 2"/>
          <p:cNvSpPr>
            <a:spLocks noGrp="1"/>
          </p:cNvSpPr>
          <p:nvPr>
            <p:ph sz="half" idx="2"/>
          </p:nvPr>
        </p:nvSpPr>
        <p:spPr>
          <a:xfrm>
            <a:off x="1154954" y="2353236"/>
            <a:ext cx="5904752" cy="4182035"/>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srcappapp.module.ts</a:t>
            </a:r>
            <a:endParaRPr lang="en-IN" dirty="0" smtClean="0">
              <a:solidFill>
                <a:schemeClr val="accent6">
                  <a:lumMod val="75000"/>
                </a:schemeClr>
              </a:solidFill>
            </a:endParaRPr>
          </a:p>
          <a:p>
            <a:r>
              <a:rPr lang="en-US" dirty="0" err="1"/>
              <a:t>AppModule</a:t>
            </a:r>
            <a:r>
              <a:rPr lang="en-US" dirty="0"/>
              <a:t> is our root module which is the entry module for the application</a:t>
            </a:r>
            <a:endParaRPr lang="en-IN" dirty="0"/>
          </a:p>
          <a:p>
            <a:r>
              <a:rPr lang="en-US" dirty="0"/>
              <a:t>In </a:t>
            </a:r>
            <a:r>
              <a:rPr lang="en-US" dirty="0" err="1"/>
              <a:t>AppModule</a:t>
            </a:r>
            <a:r>
              <a:rPr lang="en-US" dirty="0"/>
              <a:t>, we need to specify the component that will serve as the entry point component for the application. </a:t>
            </a:r>
            <a:endParaRPr lang="en-US" dirty="0" smtClean="0"/>
          </a:p>
          <a:p>
            <a:r>
              <a:rPr lang="en-US" dirty="0" smtClean="0"/>
              <a:t>We </a:t>
            </a:r>
            <a:r>
              <a:rPr lang="en-US" dirty="0"/>
              <a:t>import the entry component (</a:t>
            </a:r>
            <a:r>
              <a:rPr lang="en-US" dirty="0" err="1"/>
              <a:t>AppComponent</a:t>
            </a:r>
            <a:r>
              <a:rPr lang="en-US" dirty="0"/>
              <a:t>) and supply it as the only item in our bootstrap array inside the </a:t>
            </a:r>
            <a:r>
              <a:rPr lang="en-US" dirty="0" err="1"/>
              <a:t>NgModule</a:t>
            </a:r>
            <a:r>
              <a:rPr lang="en-US" dirty="0"/>
              <a:t> configuration object.</a:t>
            </a:r>
            <a:endParaRPr lang="en-IN" dirty="0"/>
          </a:p>
          <a:p>
            <a:r>
              <a:rPr lang="en-US" dirty="0"/>
              <a:t>This is the file where all the components, providers, and modules are defined</a:t>
            </a:r>
            <a:endParaRPr lang="en-IN" dirty="0"/>
          </a:p>
        </p:txBody>
      </p:sp>
      <p:sp>
        <p:nvSpPr>
          <p:cNvPr id="7" name="Rectangle 6"/>
          <p:cNvSpPr/>
          <p:nvPr/>
        </p:nvSpPr>
        <p:spPr>
          <a:xfrm>
            <a:off x="7310718" y="2460429"/>
            <a:ext cx="4078942" cy="3785652"/>
          </a:xfrm>
          <a:prstGeom prst="rect">
            <a:avLst/>
          </a:prstGeom>
          <a:solidFill>
            <a:schemeClr val="accent6">
              <a:lumMod val="50000"/>
            </a:schemeClr>
          </a:solidFill>
        </p:spPr>
        <p:txBody>
          <a:bodyPr wrap="square">
            <a:spAutoFit/>
          </a:bodyPr>
          <a:lstStyle/>
          <a:p>
            <a:r>
              <a:rPr lang="en-IN" sz="2000" b="1" dirty="0" smtClean="0">
                <a:solidFill>
                  <a:srgbClr val="FFFF00"/>
                </a:solidFill>
                <a:latin typeface="Consolas" panose="020B0609020204030204" pitchFamily="49" charset="0"/>
              </a:rPr>
              <a:t>@</a:t>
            </a:r>
            <a:r>
              <a:rPr lang="en-IN" sz="2000" b="1" dirty="0" err="1" smtClean="0">
                <a:solidFill>
                  <a:srgbClr val="FFFF00"/>
                </a:solidFill>
                <a:latin typeface="Consolas" panose="020B0609020204030204" pitchFamily="49" charset="0"/>
              </a:rPr>
              <a:t>NgModule</a:t>
            </a:r>
            <a:r>
              <a:rPr lang="en-IN" sz="2000" dirty="0" smtClean="0">
                <a:solidFill>
                  <a:srgbClr val="D4D4D4"/>
                </a:solidFill>
                <a:latin typeface="Consolas" panose="020B0609020204030204" pitchFamily="49" charset="0"/>
              </a:rPr>
              <a:t>({</a:t>
            </a:r>
            <a:endParaRPr lang="en-IN" sz="2000" dirty="0">
              <a:solidFill>
                <a:srgbClr val="D4D4D4"/>
              </a:solidFill>
              <a:latin typeface="Consolas" panose="020B0609020204030204" pitchFamily="49" charset="0"/>
            </a:endParaRPr>
          </a:p>
          <a:p>
            <a:r>
              <a:rPr lang="en-IN" sz="2000" dirty="0" smtClean="0">
                <a:solidFill>
                  <a:srgbClr val="9CDCFE"/>
                </a:solidFill>
                <a:latin typeface="Consolas" panose="020B0609020204030204" pitchFamily="49" charset="0"/>
              </a:rPr>
              <a:t>declarations</a:t>
            </a:r>
            <a:r>
              <a:rPr lang="en-IN" sz="2000" dirty="0">
                <a:solidFill>
                  <a:srgbClr val="9CDCFE"/>
                </a:solidFill>
                <a:latin typeface="Consolas" panose="020B0609020204030204" pitchFamily="49" charset="0"/>
              </a:rPr>
              <a:t>:</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AppComponent</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imports:</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BrowserModule</a:t>
            </a:r>
            <a:r>
              <a:rPr lang="en-IN" sz="2000" dirty="0">
                <a:solidFill>
                  <a:srgbClr val="D4D4D4"/>
                </a:solidFill>
                <a:latin typeface="Consolas" panose="020B0609020204030204" pitchFamily="49" charset="0"/>
              </a:rPr>
              <a:t>,</a:t>
            </a:r>
          </a:p>
          <a:p>
            <a:r>
              <a:rPr lang="en-IN" sz="2000" dirty="0" err="1">
                <a:solidFill>
                  <a:srgbClr val="9CDCFE"/>
                </a:solidFill>
                <a:latin typeface="Consolas" panose="020B0609020204030204" pitchFamily="49" charset="0"/>
              </a:rPr>
              <a:t>AppRoutingModule</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providers:</a:t>
            </a:r>
            <a:r>
              <a:rPr lang="en-IN" sz="2000" dirty="0">
                <a:solidFill>
                  <a:srgbClr val="D4D4D4"/>
                </a:solidFill>
                <a:latin typeface="Consolas" panose="020B0609020204030204" pitchFamily="49" charset="0"/>
              </a:rPr>
              <a:t> [],</a:t>
            </a:r>
          </a:p>
          <a:p>
            <a:r>
              <a:rPr lang="en-IN" sz="2000" dirty="0">
                <a:solidFill>
                  <a:srgbClr val="9CDCFE"/>
                </a:solidFill>
                <a:latin typeface="Consolas" panose="020B0609020204030204" pitchFamily="49" charset="0"/>
              </a:rPr>
              <a:t>bootstrap:</a:t>
            </a:r>
            <a:r>
              <a:rPr lang="en-IN" sz="2000" dirty="0">
                <a:solidFill>
                  <a:srgbClr val="D4D4D4"/>
                </a:solidFill>
                <a:latin typeface="Consolas" panose="020B0609020204030204" pitchFamily="49" charset="0"/>
              </a:rPr>
              <a:t> [</a:t>
            </a:r>
            <a:r>
              <a:rPr lang="en-IN" sz="2000" b="1" dirty="0" err="1">
                <a:solidFill>
                  <a:srgbClr val="FFFF00"/>
                </a:solidFill>
                <a:latin typeface="Consolas" panose="020B0609020204030204" pitchFamily="49" charset="0"/>
              </a:rPr>
              <a:t>AppComponent</a:t>
            </a:r>
            <a:r>
              <a:rPr lang="en-IN" sz="2000" dirty="0">
                <a:solidFill>
                  <a:srgbClr val="D4D4D4"/>
                </a:solidFill>
                <a:latin typeface="Consolas" panose="020B0609020204030204" pitchFamily="49" charset="0"/>
              </a:rPr>
              <a:t>]</a:t>
            </a:r>
          </a:p>
          <a:p>
            <a:r>
              <a:rPr lang="en-IN" sz="2000" dirty="0">
                <a:solidFill>
                  <a:srgbClr val="D4D4D4"/>
                </a:solidFill>
                <a:latin typeface="Consolas" panose="020B0609020204030204" pitchFamily="49" charset="0"/>
              </a:rPr>
              <a:t>})</a:t>
            </a:r>
          </a:p>
          <a:p>
            <a:r>
              <a:rPr lang="en-IN" sz="2000" dirty="0">
                <a:solidFill>
                  <a:srgbClr val="C586C0"/>
                </a:solidFill>
                <a:latin typeface="Consolas" panose="020B0609020204030204" pitchFamily="49" charset="0"/>
              </a:rPr>
              <a:t>export</a:t>
            </a:r>
            <a:r>
              <a:rPr lang="en-IN" sz="2000" dirty="0">
                <a:solidFill>
                  <a:srgbClr val="D4D4D4"/>
                </a:solidFill>
                <a:latin typeface="Consolas" panose="020B0609020204030204" pitchFamily="49" charset="0"/>
              </a:rPr>
              <a:t> </a:t>
            </a:r>
            <a:r>
              <a:rPr lang="en-IN" sz="2000" dirty="0">
                <a:solidFill>
                  <a:srgbClr val="569CD6"/>
                </a:solidFill>
                <a:latin typeface="Consolas" panose="020B0609020204030204" pitchFamily="49" charset="0"/>
              </a:rPr>
              <a:t>class</a:t>
            </a:r>
            <a:r>
              <a:rPr lang="en-IN" sz="2000" dirty="0">
                <a:solidFill>
                  <a:srgbClr val="D4D4D4"/>
                </a:solidFill>
                <a:latin typeface="Consolas" panose="020B0609020204030204" pitchFamily="49" charset="0"/>
              </a:rPr>
              <a:t> </a:t>
            </a:r>
            <a:r>
              <a:rPr lang="en-IN" sz="2000" dirty="0" err="1">
                <a:solidFill>
                  <a:srgbClr val="4EC9B0"/>
                </a:solidFill>
                <a:latin typeface="Consolas" panose="020B0609020204030204" pitchFamily="49" charset="0"/>
              </a:rPr>
              <a:t>AppModule</a:t>
            </a:r>
            <a:r>
              <a:rPr lang="en-IN" sz="2000" dirty="0">
                <a:solidFill>
                  <a:srgbClr val="D4D4D4"/>
                </a:solidFill>
                <a:latin typeface="Consolas" panose="020B0609020204030204" pitchFamily="49" charset="0"/>
              </a:rPr>
              <a:t> { }</a:t>
            </a:r>
            <a:endParaRPr lang="en-IN" sz="2000" b="0" dirty="0">
              <a:solidFill>
                <a:srgbClr val="D4D4D4"/>
              </a:solidFill>
              <a:effectLst/>
              <a:latin typeface="Consolas" panose="020B0609020204030204" pitchFamily="49" charset="0"/>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943306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4.2 </a:t>
            </a:r>
            <a:r>
              <a:rPr lang="en-IN" b="1" dirty="0" err="1" smtClean="0"/>
              <a:t>app.component.ts</a:t>
            </a:r>
            <a:endParaRPr lang="en-IN" b="1" dirty="0"/>
          </a:p>
        </p:txBody>
      </p:sp>
      <p:sp>
        <p:nvSpPr>
          <p:cNvPr id="3" name="Content Placeholder 2"/>
          <p:cNvSpPr>
            <a:spLocks noGrp="1"/>
          </p:cNvSpPr>
          <p:nvPr>
            <p:ph sz="half" idx="2"/>
          </p:nvPr>
        </p:nvSpPr>
        <p:spPr>
          <a:xfrm>
            <a:off x="1183340" y="2353237"/>
            <a:ext cx="6387354" cy="3785652"/>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srcappapp.component.ts</a:t>
            </a:r>
            <a:endParaRPr lang="en-IN" dirty="0" smtClean="0">
              <a:solidFill>
                <a:schemeClr val="accent6">
                  <a:lumMod val="75000"/>
                </a:schemeClr>
              </a:solidFill>
            </a:endParaRPr>
          </a:p>
          <a:p>
            <a:r>
              <a:rPr lang="en-US" dirty="0" smtClean="0"/>
              <a:t>Import the Component class from @angular/core. Then we use it to decorate the </a:t>
            </a:r>
            <a:r>
              <a:rPr lang="en-US" dirty="0" err="1" smtClean="0"/>
              <a:t>AppComponent</a:t>
            </a:r>
            <a:r>
              <a:rPr lang="en-US" dirty="0" smtClean="0"/>
              <a:t> class which transforms it to a component. </a:t>
            </a:r>
          </a:p>
          <a:p>
            <a:r>
              <a:rPr lang="en-US" dirty="0" smtClean="0"/>
              <a:t>The component decorator takes these information:</a:t>
            </a:r>
            <a:endParaRPr lang="en-IN" dirty="0" smtClean="0"/>
          </a:p>
          <a:p>
            <a:pPr lvl="1"/>
            <a:r>
              <a:rPr lang="en-US" dirty="0" smtClean="0"/>
              <a:t>The selector contains the name of the tag that can be used to create this component.</a:t>
            </a:r>
            <a:endParaRPr lang="en-IN" dirty="0" smtClean="0"/>
          </a:p>
          <a:p>
            <a:pPr lvl="1"/>
            <a:r>
              <a:rPr lang="en-US" dirty="0" smtClean="0"/>
              <a:t>The </a:t>
            </a:r>
            <a:r>
              <a:rPr lang="en-US" dirty="0" err="1" smtClean="0"/>
              <a:t>templateUrl</a:t>
            </a:r>
            <a:r>
              <a:rPr lang="en-US" dirty="0" smtClean="0"/>
              <a:t> contains the relative URL/path to the HTML template to be used as the view the </a:t>
            </a:r>
            <a:r>
              <a:rPr lang="en-US" dirty="0" err="1" smtClean="0"/>
              <a:t>styleUrls</a:t>
            </a:r>
            <a:r>
              <a:rPr lang="en-US" dirty="0" smtClean="0"/>
              <a:t> contains the array of CSS styles to be used for styling the component</a:t>
            </a:r>
            <a:endParaRPr lang="en-IN" dirty="0"/>
          </a:p>
        </p:txBody>
      </p:sp>
      <p:sp>
        <p:nvSpPr>
          <p:cNvPr id="4" name="Rectangle 3"/>
          <p:cNvSpPr/>
          <p:nvPr/>
        </p:nvSpPr>
        <p:spPr>
          <a:xfrm>
            <a:off x="7570694" y="2399403"/>
            <a:ext cx="3899647" cy="3693319"/>
          </a:xfrm>
          <a:prstGeom prst="rect">
            <a:avLst/>
          </a:prstGeom>
          <a:solidFill>
            <a:schemeClr val="accent6">
              <a:lumMod val="50000"/>
            </a:schemeClr>
          </a:solidFill>
        </p:spPr>
        <p:txBody>
          <a:bodyPr wrap="square">
            <a:spAutoFit/>
          </a:bodyPr>
          <a:lstStyle/>
          <a:p>
            <a:r>
              <a:rPr lang="en-IN" dirty="0">
                <a:solidFill>
                  <a:srgbClr val="C586C0"/>
                </a:solidFill>
                <a:latin typeface="Consolas" panose="020B0609020204030204" pitchFamily="49" charset="0"/>
              </a:rPr>
              <a:t>import</a:t>
            </a:r>
            <a:r>
              <a:rPr lang="en-IN" dirty="0">
                <a:solidFill>
                  <a:srgbClr val="D4D4D4"/>
                </a:solidFill>
                <a:latin typeface="Consolas" panose="020B0609020204030204" pitchFamily="49" charset="0"/>
              </a:rPr>
              <a:t> { </a:t>
            </a:r>
            <a:r>
              <a:rPr lang="en-IN" dirty="0">
                <a:solidFill>
                  <a:srgbClr val="9CDCFE"/>
                </a:solidFill>
                <a:latin typeface="Consolas" panose="020B0609020204030204" pitchFamily="49" charset="0"/>
              </a:rPr>
              <a:t>Component</a:t>
            </a:r>
            <a:r>
              <a:rPr lang="en-IN" dirty="0">
                <a:solidFill>
                  <a:srgbClr val="D4D4D4"/>
                </a:solidFill>
                <a:latin typeface="Consolas" panose="020B0609020204030204" pitchFamily="49" charset="0"/>
              </a:rPr>
              <a:t> } </a:t>
            </a:r>
            <a:r>
              <a:rPr lang="en-IN" dirty="0">
                <a:solidFill>
                  <a:srgbClr val="C586C0"/>
                </a:solidFill>
                <a:latin typeface="Consolas" panose="020B0609020204030204" pitchFamily="49" charset="0"/>
              </a:rPr>
              <a:t>from</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'@angular/core'</a:t>
            </a:r>
            <a:r>
              <a:rPr lang="en-IN" dirty="0">
                <a:solidFill>
                  <a:srgbClr val="D4D4D4"/>
                </a:solidFill>
                <a:latin typeface="Consolas" panose="020B0609020204030204" pitchFamily="49" charset="0"/>
              </a:rPr>
              <a:t>;</a:t>
            </a:r>
          </a:p>
          <a:p>
            <a:endParaRPr lang="en-IN" dirty="0" smtClean="0">
              <a:solidFill>
                <a:srgbClr val="D4D4D4"/>
              </a:solidFill>
              <a:latin typeface="Consolas" panose="020B0609020204030204" pitchFamily="49" charset="0"/>
            </a:endParaRPr>
          </a:p>
          <a:p>
            <a:r>
              <a:rPr lang="en-IN" dirty="0" smtClean="0">
                <a:solidFill>
                  <a:srgbClr val="D4D4D4"/>
                </a:solidFill>
                <a:latin typeface="Consolas" panose="020B0609020204030204" pitchFamily="49" charset="0"/>
              </a:rPr>
              <a:t>@</a:t>
            </a:r>
            <a:r>
              <a:rPr lang="en-IN" dirty="0">
                <a:solidFill>
                  <a:srgbClr val="DCDCAA"/>
                </a:solidFill>
                <a:latin typeface="Consolas" panose="020B0609020204030204" pitchFamily="49" charset="0"/>
              </a:rPr>
              <a:t>Component</a:t>
            </a:r>
            <a:r>
              <a:rPr lang="en-IN" dirty="0">
                <a:solidFill>
                  <a:srgbClr val="D4D4D4"/>
                </a:solidFill>
                <a:latin typeface="Consolas" panose="020B0609020204030204" pitchFamily="49" charset="0"/>
              </a:rPr>
              <a:t>({</a:t>
            </a:r>
          </a:p>
          <a:p>
            <a:r>
              <a:rPr lang="en-IN" b="1" dirty="0">
                <a:solidFill>
                  <a:srgbClr val="FFFF00"/>
                </a:solidFill>
                <a:latin typeface="Consolas" panose="020B0609020204030204" pitchFamily="49" charset="0"/>
              </a:rPr>
              <a:t>selector: 'app-root',</a:t>
            </a:r>
          </a:p>
          <a:p>
            <a:r>
              <a:rPr lang="en-IN" b="1" dirty="0" err="1">
                <a:solidFill>
                  <a:srgbClr val="FFFF00"/>
                </a:solidFill>
                <a:latin typeface="Consolas" panose="020B0609020204030204" pitchFamily="49" charset="0"/>
              </a:rPr>
              <a:t>templateUrl</a:t>
            </a:r>
            <a:r>
              <a:rPr lang="en-IN" b="1" dirty="0">
                <a:solidFill>
                  <a:srgbClr val="FFFF00"/>
                </a:solidFill>
                <a:latin typeface="Consolas" panose="020B0609020204030204" pitchFamily="49" charset="0"/>
              </a:rPr>
              <a:t>: './app.component.html',</a:t>
            </a:r>
          </a:p>
          <a:p>
            <a:r>
              <a:rPr lang="en-IN" b="1" dirty="0" err="1">
                <a:solidFill>
                  <a:srgbClr val="FFFF00"/>
                </a:solidFill>
                <a:latin typeface="Consolas" panose="020B0609020204030204" pitchFamily="49" charset="0"/>
              </a:rPr>
              <a:t>styleUrls</a:t>
            </a:r>
            <a:r>
              <a:rPr lang="en-IN" b="1" dirty="0">
                <a:solidFill>
                  <a:srgbClr val="FFFF00"/>
                </a:solidFill>
                <a:latin typeface="Consolas" panose="020B0609020204030204" pitchFamily="49" charset="0"/>
              </a:rPr>
              <a:t>: ['./app.component.css']</a:t>
            </a:r>
          </a:p>
          <a:p>
            <a:r>
              <a:rPr lang="en-IN" dirty="0">
                <a:solidFill>
                  <a:srgbClr val="D4D4D4"/>
                </a:solidFill>
                <a:latin typeface="Consolas" panose="020B0609020204030204" pitchFamily="49" charset="0"/>
              </a:rPr>
              <a:t>})</a:t>
            </a:r>
          </a:p>
          <a:p>
            <a:r>
              <a:rPr lang="en-IN" dirty="0">
                <a:solidFill>
                  <a:srgbClr val="C586C0"/>
                </a:solidFill>
                <a:latin typeface="Consolas" panose="020B0609020204030204" pitchFamily="49" charset="0"/>
              </a:rPr>
              <a:t>export</a:t>
            </a:r>
            <a:r>
              <a:rPr lang="en-IN" dirty="0">
                <a:solidFill>
                  <a:srgbClr val="D4D4D4"/>
                </a:solidFill>
                <a:latin typeface="Consolas" panose="020B0609020204030204" pitchFamily="49" charset="0"/>
              </a:rPr>
              <a:t> </a:t>
            </a:r>
            <a:r>
              <a:rPr lang="en-IN" dirty="0">
                <a:solidFill>
                  <a:srgbClr val="569CD6"/>
                </a:solidFill>
                <a:latin typeface="Consolas" panose="020B0609020204030204" pitchFamily="49" charset="0"/>
              </a:rPr>
              <a:t>class</a:t>
            </a:r>
            <a:r>
              <a:rPr lang="en-IN" dirty="0">
                <a:solidFill>
                  <a:srgbClr val="D4D4D4"/>
                </a:solidFill>
                <a:latin typeface="Consolas" panose="020B0609020204030204" pitchFamily="49" charset="0"/>
              </a:rPr>
              <a:t> </a:t>
            </a:r>
            <a:r>
              <a:rPr lang="en-IN" dirty="0" err="1">
                <a:solidFill>
                  <a:srgbClr val="4EC9B0"/>
                </a:solidFill>
                <a:latin typeface="Consolas" panose="020B0609020204030204" pitchFamily="49" charset="0"/>
              </a:rPr>
              <a:t>AppComponent</a:t>
            </a:r>
            <a:r>
              <a:rPr lang="en-IN" dirty="0">
                <a:solidFill>
                  <a:srgbClr val="D4D4D4"/>
                </a:solidFill>
                <a:latin typeface="Consolas" panose="020B0609020204030204" pitchFamily="49" charset="0"/>
              </a:rPr>
              <a:t> {</a:t>
            </a:r>
          </a:p>
          <a:p>
            <a:r>
              <a:rPr lang="en-IN" dirty="0">
                <a:solidFill>
                  <a:srgbClr val="9CDCFE"/>
                </a:solidFill>
                <a:latin typeface="Consolas" panose="020B0609020204030204" pitchFamily="49" charset="0"/>
              </a:rPr>
              <a:t>title</a:t>
            </a:r>
            <a:r>
              <a:rPr lang="en-IN" dirty="0">
                <a:solidFill>
                  <a:srgbClr val="D4D4D4"/>
                </a:solidFill>
                <a:latin typeface="Consolas" panose="020B0609020204030204" pitchFamily="49" charset="0"/>
              </a:rPr>
              <a:t> = </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Helloworld</a:t>
            </a:r>
            <a:r>
              <a:rPr lang="en-IN" dirty="0">
                <a:solidFill>
                  <a:srgbClr val="CE9178"/>
                </a:solidFill>
                <a:latin typeface="Consolas" panose="020B0609020204030204" pitchFamily="49" charset="0"/>
              </a:rPr>
              <a:t>'</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873238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4.3 </a:t>
            </a:r>
            <a:r>
              <a:rPr lang="en-US" b="1" dirty="0"/>
              <a:t>app.component.html</a:t>
            </a:r>
            <a:r>
              <a:rPr lang="en-US" dirty="0"/>
              <a:t> </a:t>
            </a:r>
            <a:endParaRPr lang="en-IN" b="1" dirty="0"/>
          </a:p>
        </p:txBody>
      </p:sp>
      <p:sp>
        <p:nvSpPr>
          <p:cNvPr id="3" name="Content Placeholder 2"/>
          <p:cNvSpPr>
            <a:spLocks noGrp="1"/>
          </p:cNvSpPr>
          <p:nvPr>
            <p:ph sz="half" idx="2"/>
          </p:nvPr>
        </p:nvSpPr>
        <p:spPr>
          <a:xfrm>
            <a:off x="1154954" y="2929499"/>
            <a:ext cx="6841564" cy="781889"/>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srcappapp.component.html</a:t>
            </a:r>
            <a:endParaRPr lang="en-IN" dirty="0" smtClean="0">
              <a:solidFill>
                <a:schemeClr val="accent6">
                  <a:lumMod val="75000"/>
                </a:schemeClr>
              </a:solidFill>
            </a:endParaRPr>
          </a:p>
          <a:p>
            <a:r>
              <a:rPr lang="en-US" dirty="0" smtClean="0"/>
              <a:t>Contains HTML Code for the component</a:t>
            </a:r>
          </a:p>
        </p:txBody>
      </p:sp>
      <p:sp>
        <p:nvSpPr>
          <p:cNvPr id="5" name="Rectangle 4"/>
          <p:cNvSpPr/>
          <p:nvPr/>
        </p:nvSpPr>
        <p:spPr>
          <a:xfrm>
            <a:off x="8239967" y="2641368"/>
            <a:ext cx="3352800" cy="923330"/>
          </a:xfrm>
          <a:prstGeom prst="rect">
            <a:avLst/>
          </a:prstGeom>
          <a:solidFill>
            <a:schemeClr val="accent6">
              <a:lumMod val="50000"/>
            </a:schemeClr>
          </a:solidFill>
        </p:spPr>
        <p:txBody>
          <a:bodyPr wrap="square">
            <a:spAutoFit/>
          </a:bodyPr>
          <a:lstStyle/>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D4D4D4"/>
                </a:solidFill>
                <a:latin typeface="Consolas" panose="020B0609020204030204" pitchFamily="49" charset="0"/>
              </a:rPr>
              <a:t>Welcome to {{ title }}!</a:t>
            </a: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6" name="Text Placeholder 3"/>
          <p:cNvSpPr>
            <a:spLocks noGrp="1"/>
          </p:cNvSpPr>
          <p:nvPr>
            <p:ph type="body" idx="1"/>
          </p:nvPr>
        </p:nvSpPr>
        <p:spPr>
          <a:xfrm>
            <a:off x="1154954" y="2353237"/>
            <a:ext cx="4825157" cy="576262"/>
          </a:xfrm>
        </p:spPr>
        <p:txBody>
          <a:bodyPr/>
          <a:lstStyle/>
          <a:p>
            <a:r>
              <a:rPr lang="en-IN" dirty="0" smtClean="0"/>
              <a:t>app.component.html	</a:t>
            </a:r>
            <a:endParaRPr lang="en-IN" dirty="0"/>
          </a:p>
        </p:txBody>
      </p:sp>
      <p:sp>
        <p:nvSpPr>
          <p:cNvPr id="7" name="Content Placeholder 2"/>
          <p:cNvSpPr>
            <a:spLocks noGrp="1"/>
          </p:cNvSpPr>
          <p:nvPr>
            <p:ph sz="half" idx="2"/>
          </p:nvPr>
        </p:nvSpPr>
        <p:spPr>
          <a:xfrm>
            <a:off x="1154954" y="4357371"/>
            <a:ext cx="7182222"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srcappapp.component.css</a:t>
            </a:r>
            <a:endParaRPr lang="en-IN" dirty="0" smtClean="0">
              <a:solidFill>
                <a:schemeClr val="accent6">
                  <a:lumMod val="75000"/>
                </a:schemeClr>
              </a:solidFill>
            </a:endParaRPr>
          </a:p>
          <a:p>
            <a:r>
              <a:rPr lang="en-US" dirty="0" smtClean="0"/>
              <a:t>Contains HTML Code for the component</a:t>
            </a:r>
          </a:p>
        </p:txBody>
      </p:sp>
      <p:sp>
        <p:nvSpPr>
          <p:cNvPr id="8" name="Text Placeholder 3"/>
          <p:cNvSpPr>
            <a:spLocks noGrp="1"/>
          </p:cNvSpPr>
          <p:nvPr>
            <p:ph type="body" idx="1"/>
          </p:nvPr>
        </p:nvSpPr>
        <p:spPr>
          <a:xfrm>
            <a:off x="1154954" y="3781109"/>
            <a:ext cx="4825157" cy="576262"/>
          </a:xfrm>
        </p:spPr>
        <p:txBody>
          <a:bodyPr/>
          <a:lstStyle/>
          <a:p>
            <a:r>
              <a:rPr lang="en-IN" dirty="0" smtClean="0"/>
              <a:t>app.component.css</a:t>
            </a:r>
            <a:endParaRPr lang="en-IN" dirty="0"/>
          </a:p>
        </p:txBody>
      </p:sp>
      <p:sp>
        <p:nvSpPr>
          <p:cNvPr id="9" name="Rectangle 8"/>
          <p:cNvSpPr/>
          <p:nvPr/>
        </p:nvSpPr>
        <p:spPr>
          <a:xfrm>
            <a:off x="8239967" y="4242774"/>
            <a:ext cx="3352800" cy="923330"/>
          </a:xfrm>
          <a:prstGeom prst="rect">
            <a:avLst/>
          </a:prstGeom>
          <a:solidFill>
            <a:schemeClr val="accent6">
              <a:lumMod val="50000"/>
            </a:schemeClr>
          </a:solidFill>
        </p:spPr>
        <p:txBody>
          <a:bodyPr wrap="square">
            <a:spAutoFit/>
          </a:bodyPr>
          <a:lstStyle/>
          <a:p>
            <a:r>
              <a:rPr lang="en-IN" dirty="0">
                <a:solidFill>
                  <a:srgbClr val="D7BA7D"/>
                </a:solidFill>
                <a:latin typeface="Consolas" panose="020B0609020204030204" pitchFamily="49" charset="0"/>
              </a:rPr>
              <a:t>h1</a:t>
            </a:r>
            <a:r>
              <a:rPr lang="en-IN" dirty="0">
                <a:solidFill>
                  <a:srgbClr val="D4D4D4"/>
                </a:solidFill>
                <a:latin typeface="Consolas" panose="020B0609020204030204" pitchFamily="49" charset="0"/>
              </a:rPr>
              <a:t> {</a:t>
            </a:r>
          </a:p>
          <a:p>
            <a:r>
              <a:rPr lang="en-IN" dirty="0" err="1">
                <a:solidFill>
                  <a:srgbClr val="9CDCFE"/>
                </a:solidFill>
                <a:latin typeface="Consolas" panose="020B0609020204030204" pitchFamily="49" charset="0"/>
              </a:rPr>
              <a:t>color</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red</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cxnSp>
        <p:nvCxnSpPr>
          <p:cNvPr id="11" name="Straight Connector 10"/>
          <p:cNvCxnSpPr/>
          <p:nvPr/>
        </p:nvCxnSpPr>
        <p:spPr>
          <a:xfrm>
            <a:off x="1035424" y="3886199"/>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5424" y="5321092"/>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sz="half" idx="2"/>
          </p:nvPr>
        </p:nvSpPr>
        <p:spPr>
          <a:xfrm>
            <a:off x="1035424" y="5812137"/>
            <a:ext cx="8229600"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srcappapp.component.spec.ts</a:t>
            </a:r>
            <a:endParaRPr lang="en-IN" dirty="0" smtClean="0">
              <a:solidFill>
                <a:schemeClr val="accent6">
                  <a:lumMod val="75000"/>
                </a:schemeClr>
              </a:solidFill>
            </a:endParaRPr>
          </a:p>
          <a:p>
            <a:r>
              <a:rPr lang="en-US" dirty="0"/>
              <a:t>Unit tests for this component</a:t>
            </a:r>
            <a:endParaRPr lang="en-US" dirty="0" smtClean="0"/>
          </a:p>
        </p:txBody>
      </p:sp>
      <p:sp>
        <p:nvSpPr>
          <p:cNvPr id="14" name="Text Placeholder 3"/>
          <p:cNvSpPr>
            <a:spLocks noGrp="1"/>
          </p:cNvSpPr>
          <p:nvPr>
            <p:ph type="body" idx="1"/>
          </p:nvPr>
        </p:nvSpPr>
        <p:spPr>
          <a:xfrm>
            <a:off x="1035424" y="5235875"/>
            <a:ext cx="4825157" cy="576262"/>
          </a:xfrm>
        </p:spPr>
        <p:txBody>
          <a:bodyPr/>
          <a:lstStyle/>
          <a:p>
            <a:r>
              <a:rPr lang="en-US" dirty="0" err="1"/>
              <a:t>app.component.spec.ts</a:t>
            </a:r>
            <a:r>
              <a:rPr lang="en-US" dirty="0"/>
              <a:t> </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64178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5 : Application Flow</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612656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64113" y="2355110"/>
            <a:ext cx="3375911" cy="2885638"/>
          </a:xfrm>
          <a:prstGeom prst="rect">
            <a:avLst/>
          </a:prstGeom>
          <a:solidFill>
            <a:schemeClr val="accent3">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45247" y="2355110"/>
            <a:ext cx="2608729" cy="422237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b="1" dirty="0"/>
              <a:t>Application Flow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866349"/>
            <a:ext cx="941293" cy="941293"/>
          </a:xfrm>
          <a:prstGeom prst="rect">
            <a:avLst/>
          </a:prstGeom>
        </p:spPr>
      </p:pic>
      <p:sp>
        <p:nvSpPr>
          <p:cNvPr id="5" name="TextBox 4"/>
          <p:cNvSpPr txBox="1"/>
          <p:nvPr/>
        </p:nvSpPr>
        <p:spPr>
          <a:xfrm>
            <a:off x="744817" y="3782872"/>
            <a:ext cx="1761565" cy="276999"/>
          </a:xfrm>
          <a:prstGeom prst="rect">
            <a:avLst/>
          </a:prstGeom>
          <a:noFill/>
        </p:spPr>
        <p:txBody>
          <a:bodyPr wrap="square" rtlCol="0">
            <a:spAutoFit/>
          </a:bodyPr>
          <a:lstStyle/>
          <a:p>
            <a:r>
              <a:rPr lang="en-IN" sz="1200" b="1" dirty="0" smtClean="0">
                <a:solidFill>
                  <a:schemeClr val="accent6">
                    <a:lumMod val="50000"/>
                  </a:schemeClr>
                </a:solidFill>
              </a:rPr>
              <a:t>http://localhost:4200</a:t>
            </a:r>
            <a:endParaRPr lang="en-IN" sz="1200" b="1" dirty="0">
              <a:solidFill>
                <a:schemeClr val="accent6">
                  <a:lumMod val="50000"/>
                </a:schemeClr>
              </a:solidFill>
            </a:endParaRPr>
          </a:p>
        </p:txBody>
      </p:sp>
      <p:sp>
        <p:nvSpPr>
          <p:cNvPr id="7" name="TextBox 6"/>
          <p:cNvSpPr txBox="1"/>
          <p:nvPr/>
        </p:nvSpPr>
        <p:spPr>
          <a:xfrm>
            <a:off x="445247" y="2355110"/>
            <a:ext cx="2608729" cy="376518"/>
          </a:xfrm>
          <a:prstGeom prst="rect">
            <a:avLst/>
          </a:prstGeom>
          <a:noFill/>
        </p:spPr>
        <p:txBody>
          <a:bodyPr wrap="square" rtlCol="0">
            <a:spAutoFit/>
          </a:bodyPr>
          <a:lstStyle/>
          <a:p>
            <a:pPr algn="ctr"/>
            <a:r>
              <a:rPr lang="en-IN" b="1" dirty="0" smtClean="0"/>
              <a:t>Browser</a:t>
            </a:r>
            <a:endParaRPr lang="en-IN" b="1" dirty="0"/>
          </a:p>
        </p:txBody>
      </p:sp>
      <p:sp>
        <p:nvSpPr>
          <p:cNvPr id="17" name="Rectangle 16"/>
          <p:cNvSpPr/>
          <p:nvPr/>
        </p:nvSpPr>
        <p:spPr>
          <a:xfrm>
            <a:off x="7422777" y="2355110"/>
            <a:ext cx="4303058" cy="4222376"/>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536079" y="2362296"/>
            <a:ext cx="2725764" cy="369332"/>
          </a:xfrm>
          <a:prstGeom prst="rect">
            <a:avLst/>
          </a:prstGeom>
          <a:noFill/>
        </p:spPr>
        <p:txBody>
          <a:bodyPr wrap="square" rtlCol="0">
            <a:spAutoFit/>
          </a:bodyPr>
          <a:lstStyle/>
          <a:p>
            <a:pPr algn="ctr"/>
            <a:r>
              <a:rPr lang="en-IN" b="1" dirty="0" smtClean="0"/>
              <a:t>App Module Files</a:t>
            </a:r>
            <a:endParaRPr lang="en-IN" b="1" dirty="0"/>
          </a:p>
        </p:txBody>
      </p:sp>
      <p:sp>
        <p:nvSpPr>
          <p:cNvPr id="27" name="TextBox 26"/>
          <p:cNvSpPr txBox="1"/>
          <p:nvPr/>
        </p:nvSpPr>
        <p:spPr>
          <a:xfrm>
            <a:off x="3553190" y="2387315"/>
            <a:ext cx="3135185" cy="376518"/>
          </a:xfrm>
          <a:prstGeom prst="rect">
            <a:avLst/>
          </a:prstGeom>
          <a:noFill/>
        </p:spPr>
        <p:txBody>
          <a:bodyPr wrap="square" rtlCol="0">
            <a:spAutoFit/>
          </a:bodyPr>
          <a:lstStyle/>
          <a:p>
            <a:pPr algn="ctr"/>
            <a:r>
              <a:rPr lang="en-IN" b="1" dirty="0" smtClean="0"/>
              <a:t>Common Files</a:t>
            </a:r>
            <a:endParaRPr lang="en-IN" b="1" dirty="0"/>
          </a:p>
        </p:txBody>
      </p:sp>
      <p:sp>
        <p:nvSpPr>
          <p:cNvPr id="28" name="TextBox 27"/>
          <p:cNvSpPr txBox="1"/>
          <p:nvPr/>
        </p:nvSpPr>
        <p:spPr>
          <a:xfrm>
            <a:off x="3464113" y="3627076"/>
            <a:ext cx="1094440" cy="308753"/>
          </a:xfrm>
          <a:prstGeom prst="rect">
            <a:avLst/>
          </a:prstGeom>
          <a:noFill/>
        </p:spPr>
        <p:txBody>
          <a:bodyPr wrap="square" rtlCol="0">
            <a:spAutoFit/>
          </a:bodyPr>
          <a:lstStyle/>
          <a:p>
            <a:pPr algn="ctr"/>
            <a:r>
              <a:rPr lang="en-IN" sz="1400" b="1" dirty="0" smtClean="0">
                <a:solidFill>
                  <a:schemeClr val="accent4">
                    <a:lumMod val="75000"/>
                  </a:schemeClr>
                </a:solidFill>
              </a:rPr>
              <a:t>Index.html</a:t>
            </a:r>
            <a:endParaRPr lang="en-IN" sz="1400" b="1" dirty="0">
              <a:solidFill>
                <a:schemeClr val="accent4">
                  <a:lumMod val="75000"/>
                </a:schemeClr>
              </a:solidFill>
            </a:endParaRPr>
          </a:p>
        </p:txBody>
      </p:sp>
      <p:pic>
        <p:nvPicPr>
          <p:cNvPr id="8" name="Picture 7"/>
          <p:cNvPicPr>
            <a:picLocks noChangeAspect="1"/>
          </p:cNvPicPr>
          <p:nvPr/>
        </p:nvPicPr>
        <p:blipFill>
          <a:blip r:embed="rId3"/>
          <a:stretch>
            <a:fillRect/>
          </a:stretch>
        </p:blipFill>
        <p:spPr>
          <a:xfrm>
            <a:off x="3567112" y="2763833"/>
            <a:ext cx="3121263" cy="909345"/>
          </a:xfrm>
          <a:prstGeom prst="rect">
            <a:avLst/>
          </a:prstGeom>
        </p:spPr>
      </p:pic>
      <p:pic>
        <p:nvPicPr>
          <p:cNvPr id="9" name="Picture 8"/>
          <p:cNvPicPr>
            <a:picLocks noChangeAspect="1"/>
          </p:cNvPicPr>
          <p:nvPr/>
        </p:nvPicPr>
        <p:blipFill>
          <a:blip r:embed="rId4"/>
          <a:stretch>
            <a:fillRect/>
          </a:stretch>
        </p:blipFill>
        <p:spPr>
          <a:xfrm>
            <a:off x="9699323" y="4085299"/>
            <a:ext cx="1871869" cy="1781503"/>
          </a:xfrm>
          <a:prstGeom prst="rect">
            <a:avLst/>
          </a:prstGeom>
        </p:spPr>
      </p:pic>
      <p:sp>
        <p:nvSpPr>
          <p:cNvPr id="29" name="TextBox 28"/>
          <p:cNvSpPr txBox="1"/>
          <p:nvPr/>
        </p:nvSpPr>
        <p:spPr>
          <a:xfrm>
            <a:off x="9754474" y="5866802"/>
            <a:ext cx="1761565" cy="307777"/>
          </a:xfrm>
          <a:prstGeom prst="rect">
            <a:avLst/>
          </a:prstGeom>
          <a:noFill/>
        </p:spPr>
        <p:txBody>
          <a:bodyPr wrap="square" rtlCol="0">
            <a:spAutoFit/>
          </a:bodyPr>
          <a:lstStyle/>
          <a:p>
            <a:r>
              <a:rPr lang="en-IN" sz="1400" b="1" dirty="0" err="1">
                <a:solidFill>
                  <a:schemeClr val="accent2">
                    <a:lumMod val="75000"/>
                  </a:schemeClr>
                </a:solidFill>
              </a:rPr>
              <a:t>app.module.ts</a:t>
            </a:r>
            <a:endParaRPr lang="en-IN" sz="1400" b="1" dirty="0">
              <a:solidFill>
                <a:schemeClr val="accent2">
                  <a:lumMod val="75000"/>
                </a:schemeClr>
              </a:solidFill>
            </a:endParaRPr>
          </a:p>
        </p:txBody>
      </p:sp>
      <p:sp>
        <p:nvSpPr>
          <p:cNvPr id="10" name="Rectangle 9"/>
          <p:cNvSpPr/>
          <p:nvPr/>
        </p:nvSpPr>
        <p:spPr>
          <a:xfrm>
            <a:off x="10543031" y="5493685"/>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5"/>
          <a:stretch>
            <a:fillRect/>
          </a:stretch>
        </p:blipFill>
        <p:spPr>
          <a:xfrm>
            <a:off x="7536079" y="2805337"/>
            <a:ext cx="2585686" cy="829735"/>
          </a:xfrm>
          <a:prstGeom prst="rect">
            <a:avLst/>
          </a:prstGeom>
        </p:spPr>
      </p:pic>
      <p:sp>
        <p:nvSpPr>
          <p:cNvPr id="30" name="TextBox 29"/>
          <p:cNvSpPr txBox="1"/>
          <p:nvPr/>
        </p:nvSpPr>
        <p:spPr>
          <a:xfrm>
            <a:off x="7482317" y="3581020"/>
            <a:ext cx="1984319" cy="307777"/>
          </a:xfrm>
          <a:prstGeom prst="rect">
            <a:avLst/>
          </a:prstGeom>
          <a:noFill/>
        </p:spPr>
        <p:txBody>
          <a:bodyPr wrap="square" rtlCol="0">
            <a:spAutoFit/>
          </a:bodyPr>
          <a:lstStyle/>
          <a:p>
            <a:r>
              <a:rPr lang="en-IN" sz="1400" b="1" dirty="0" err="1" smtClean="0">
                <a:solidFill>
                  <a:schemeClr val="accent2">
                    <a:lumMod val="75000"/>
                  </a:schemeClr>
                </a:solidFill>
              </a:rPr>
              <a:t>app.components.ts</a:t>
            </a:r>
            <a:endParaRPr lang="en-IN" sz="1400" b="1" dirty="0">
              <a:solidFill>
                <a:schemeClr val="accent2">
                  <a:lumMod val="75000"/>
                </a:schemeClr>
              </a:solidFill>
            </a:endParaRPr>
          </a:p>
        </p:txBody>
      </p:sp>
      <p:pic>
        <p:nvPicPr>
          <p:cNvPr id="14" name="Picture 13"/>
          <p:cNvPicPr>
            <a:picLocks noChangeAspect="1"/>
          </p:cNvPicPr>
          <p:nvPr/>
        </p:nvPicPr>
        <p:blipFill>
          <a:blip r:embed="rId6"/>
          <a:stretch>
            <a:fillRect/>
          </a:stretch>
        </p:blipFill>
        <p:spPr>
          <a:xfrm>
            <a:off x="3521888" y="4092303"/>
            <a:ext cx="3211710" cy="698966"/>
          </a:xfrm>
          <a:prstGeom prst="rect">
            <a:avLst/>
          </a:prstGeom>
        </p:spPr>
      </p:pic>
      <p:sp>
        <p:nvSpPr>
          <p:cNvPr id="31" name="Rectangle 30"/>
          <p:cNvSpPr/>
          <p:nvPr/>
        </p:nvSpPr>
        <p:spPr>
          <a:xfrm>
            <a:off x="4872719" y="4320052"/>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3367245" y="4727099"/>
            <a:ext cx="972719" cy="307777"/>
          </a:xfrm>
          <a:prstGeom prst="rect">
            <a:avLst/>
          </a:prstGeom>
          <a:noFill/>
        </p:spPr>
        <p:txBody>
          <a:bodyPr wrap="square" rtlCol="0">
            <a:spAutoFit/>
          </a:bodyPr>
          <a:lstStyle/>
          <a:p>
            <a:pPr algn="ctr"/>
            <a:r>
              <a:rPr lang="en-IN" sz="1400" b="1" dirty="0" err="1" smtClean="0">
                <a:solidFill>
                  <a:schemeClr val="accent4">
                    <a:lumMod val="75000"/>
                  </a:schemeClr>
                </a:solidFill>
              </a:rPr>
              <a:t>main.ts</a:t>
            </a:r>
            <a:endParaRPr lang="en-IN" sz="1400" b="1" dirty="0">
              <a:solidFill>
                <a:schemeClr val="accent4">
                  <a:lumMod val="75000"/>
                </a:schemeClr>
              </a:solidFill>
            </a:endParaRPr>
          </a:p>
        </p:txBody>
      </p:sp>
      <p:cxnSp>
        <p:nvCxnSpPr>
          <p:cNvPr id="33" name="Straight Arrow Connector 32"/>
          <p:cNvCxnSpPr/>
          <p:nvPr/>
        </p:nvCxnSpPr>
        <p:spPr>
          <a:xfrm flipV="1">
            <a:off x="2100828" y="3230592"/>
            <a:ext cx="1452361" cy="10640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11" idx="1"/>
          </p:cNvCxnSpPr>
          <p:nvPr/>
        </p:nvCxnSpPr>
        <p:spPr>
          <a:xfrm>
            <a:off x="6688375" y="3218505"/>
            <a:ext cx="847704" cy="1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endCxn id="9" idx="0"/>
          </p:cNvCxnSpPr>
          <p:nvPr/>
        </p:nvCxnSpPr>
        <p:spPr>
          <a:xfrm rot="16200000" flipH="1">
            <a:off x="9945114" y="3395155"/>
            <a:ext cx="866794" cy="513493"/>
          </a:xfrm>
          <a:prstGeom prst="bentConnector3">
            <a:avLst>
              <a:gd name="adj1" fmla="val 356"/>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9" idx="1"/>
          </p:cNvCxnSpPr>
          <p:nvPr/>
        </p:nvCxnSpPr>
        <p:spPr>
          <a:xfrm>
            <a:off x="6733598" y="4420086"/>
            <a:ext cx="2965725" cy="555965"/>
          </a:xfrm>
          <a:prstGeom prst="straightConnector1">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a:stretch>
            <a:fillRect/>
          </a:stretch>
        </p:blipFill>
        <p:spPr>
          <a:xfrm>
            <a:off x="7521008" y="5112462"/>
            <a:ext cx="2112345" cy="664306"/>
          </a:xfrm>
          <a:prstGeom prst="rect">
            <a:avLst/>
          </a:prstGeom>
        </p:spPr>
      </p:pic>
      <p:cxnSp>
        <p:nvCxnSpPr>
          <p:cNvPr id="44" name="Straight Arrow Connector 43"/>
          <p:cNvCxnSpPr/>
          <p:nvPr/>
        </p:nvCxnSpPr>
        <p:spPr>
          <a:xfrm flipH="1">
            <a:off x="8487310" y="3611021"/>
            <a:ext cx="1" cy="1500165"/>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55038" y="5732396"/>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app.components.html</a:t>
            </a:r>
            <a:endParaRPr lang="en-IN" sz="1400" b="1" dirty="0">
              <a:solidFill>
                <a:schemeClr val="accent2">
                  <a:lumMod val="75000"/>
                </a:schemeClr>
              </a:solidFill>
            </a:endParaRPr>
          </a:p>
        </p:txBody>
      </p:sp>
      <p:pic>
        <p:nvPicPr>
          <p:cNvPr id="46" name="Picture 45"/>
          <p:cNvPicPr>
            <a:picLocks noChangeAspect="1"/>
          </p:cNvPicPr>
          <p:nvPr/>
        </p:nvPicPr>
        <p:blipFill>
          <a:blip r:embed="rId8"/>
          <a:stretch>
            <a:fillRect/>
          </a:stretch>
        </p:blipFill>
        <p:spPr>
          <a:xfrm>
            <a:off x="582867" y="5159166"/>
            <a:ext cx="2085464" cy="573230"/>
          </a:xfrm>
          <a:prstGeom prst="rect">
            <a:avLst/>
          </a:prstGeom>
          <a:ln>
            <a:solidFill>
              <a:srgbClr val="FF0000"/>
            </a:solidFill>
          </a:ln>
        </p:spPr>
      </p:pic>
      <p:cxnSp>
        <p:nvCxnSpPr>
          <p:cNvPr id="48" name="Straight Arrow Connector 47"/>
          <p:cNvCxnSpPr>
            <a:stCxn id="42" idx="1"/>
            <a:endCxn id="46" idx="3"/>
          </p:cNvCxnSpPr>
          <p:nvPr/>
        </p:nvCxnSpPr>
        <p:spPr>
          <a:xfrm flipH="1">
            <a:off x="2668331" y="5444615"/>
            <a:ext cx="4852677" cy="1166"/>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9"/>
          <a:stretch>
            <a:fillRect/>
          </a:stretch>
        </p:blipFill>
        <p:spPr>
          <a:xfrm>
            <a:off x="5619415" y="5733609"/>
            <a:ext cx="1714500" cy="781050"/>
          </a:xfrm>
          <a:prstGeom prst="rect">
            <a:avLst/>
          </a:prstGeom>
        </p:spPr>
      </p:pic>
      <p:sp>
        <p:nvSpPr>
          <p:cNvPr id="50" name="Rectangle 49"/>
          <p:cNvSpPr/>
          <p:nvPr/>
        </p:nvSpPr>
        <p:spPr>
          <a:xfrm>
            <a:off x="5427254" y="5526197"/>
            <a:ext cx="1995523" cy="1051289"/>
          </a:xfrm>
          <a:prstGeom prst="rect">
            <a:avLst/>
          </a:prstGeom>
          <a:solidFill>
            <a:schemeClr val="accent1">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9"/>
          <a:stretch>
            <a:fillRect/>
          </a:stretch>
        </p:blipFill>
        <p:spPr>
          <a:xfrm>
            <a:off x="5471016" y="5568531"/>
            <a:ext cx="1714500" cy="781050"/>
          </a:xfrm>
          <a:prstGeom prst="rect">
            <a:avLst/>
          </a:prstGeom>
        </p:spPr>
      </p:pic>
      <p:sp>
        <p:nvSpPr>
          <p:cNvPr id="52" name="TextBox 51"/>
          <p:cNvSpPr txBox="1"/>
          <p:nvPr/>
        </p:nvSpPr>
        <p:spPr>
          <a:xfrm>
            <a:off x="5386913" y="6301122"/>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app.components.css</a:t>
            </a:r>
            <a:endParaRPr lang="en-IN" sz="1400" b="1" dirty="0">
              <a:solidFill>
                <a:schemeClr val="accent2">
                  <a:lumMod val="75000"/>
                </a:schemeClr>
              </a:solidFill>
            </a:endParaRPr>
          </a:p>
        </p:txBody>
      </p:sp>
      <p:cxnSp>
        <p:nvCxnSpPr>
          <p:cNvPr id="53" name="Straight Arrow Connector 52"/>
          <p:cNvCxnSpPr>
            <a:stCxn id="51" idx="1"/>
          </p:cNvCxnSpPr>
          <p:nvPr/>
        </p:nvCxnSpPr>
        <p:spPr>
          <a:xfrm flipH="1" flipV="1">
            <a:off x="2668331" y="5465747"/>
            <a:ext cx="2802685" cy="493309"/>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4139" y="5710746"/>
            <a:ext cx="1761565" cy="276999"/>
          </a:xfrm>
          <a:prstGeom prst="rect">
            <a:avLst/>
          </a:prstGeom>
          <a:noFill/>
        </p:spPr>
        <p:txBody>
          <a:bodyPr wrap="square" rtlCol="0">
            <a:spAutoFit/>
          </a:bodyPr>
          <a:lstStyle/>
          <a:p>
            <a:pPr algn="ctr"/>
            <a:r>
              <a:rPr lang="en-IN" sz="1200" b="1" dirty="0" smtClean="0">
                <a:solidFill>
                  <a:schemeClr val="accent6">
                    <a:lumMod val="50000"/>
                  </a:schemeClr>
                </a:solidFill>
              </a:rPr>
              <a:t>Output</a:t>
            </a:r>
            <a:endParaRPr lang="en-IN" sz="1200" b="1" dirty="0">
              <a:solidFill>
                <a:schemeClr val="accent6">
                  <a:lumMod val="50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125952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6 : Component</a:t>
            </a:r>
            <a:endParaRPr lang="en-IN" b="1" dirty="0"/>
          </a:p>
        </p:txBody>
      </p:sp>
      <p:sp>
        <p:nvSpPr>
          <p:cNvPr id="5" name="Text Placeholder 4"/>
          <p:cNvSpPr>
            <a:spLocks noGrp="1"/>
          </p:cNvSpPr>
          <p:nvPr>
            <p:ph type="body" idx="1"/>
          </p:nvPr>
        </p:nvSpPr>
        <p:spPr>
          <a:xfrm>
            <a:off x="1025999" y="1888418"/>
            <a:ext cx="10363660" cy="2038123"/>
          </a:xfrm>
        </p:spPr>
        <p:txBody>
          <a:bodyPr numCol="2">
            <a:noAutofit/>
          </a:bodyPr>
          <a:lstStyle/>
          <a:p>
            <a:pPr marL="342900" indent="-342900">
              <a:buFont typeface="Wingdings 3" charset="2"/>
              <a:buAutoNum type="arabicPeriod"/>
            </a:pPr>
            <a:r>
              <a:rPr lang="en-IN" sz="2400" dirty="0" smtClean="0"/>
              <a:t>Component Architecture</a:t>
            </a:r>
          </a:p>
          <a:p>
            <a:pPr marL="342900" indent="-342900">
              <a:buAutoNum type="arabicPeriod"/>
            </a:pPr>
            <a:r>
              <a:rPr lang="en-IN" sz="2400" dirty="0" smtClean="0"/>
              <a:t>Create Component</a:t>
            </a:r>
          </a:p>
          <a:p>
            <a:pPr marL="342900" indent="-342900">
              <a:buAutoNum type="arabicPeriod"/>
            </a:pPr>
            <a:r>
              <a:rPr lang="en-US" sz="2400" dirty="0" smtClean="0"/>
              <a:t>Import Component in Module </a:t>
            </a:r>
          </a:p>
          <a:p>
            <a:pPr marL="342900" indent="-342900">
              <a:buAutoNum type="arabicPeriod"/>
            </a:pPr>
            <a:r>
              <a:rPr lang="en-US" sz="2400" dirty="0" smtClean="0"/>
              <a:t>Use New Component</a:t>
            </a:r>
          </a:p>
          <a:p>
            <a:pPr marL="342900" indent="-342900">
              <a:buAutoNum type="arabicPeriod"/>
            </a:pPr>
            <a:r>
              <a:rPr lang="en-US" sz="2400" dirty="0" smtClean="0"/>
              <a:t>New Component Usage output</a:t>
            </a:r>
          </a:p>
          <a:p>
            <a:pPr marL="342900" indent="-342900">
              <a:buAutoNum type="arabicPeriod"/>
            </a:pPr>
            <a:r>
              <a:rPr lang="en-US" sz="2400" dirty="0" smtClean="0"/>
              <a:t>Inline Template</a:t>
            </a:r>
          </a:p>
          <a:p>
            <a:pPr marL="342900" indent="-342900">
              <a:buAutoNum type="arabicPeriod"/>
            </a:pPr>
            <a:r>
              <a:rPr lang="en-US" sz="2400" dirty="0" smtClean="0"/>
              <a:t>Inline style</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375535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6.1 </a:t>
            </a:r>
            <a:r>
              <a:rPr lang="en-US" b="1" dirty="0" smtClean="0"/>
              <a:t>Component </a:t>
            </a:r>
            <a:r>
              <a:rPr lang="en-IN" b="1" dirty="0"/>
              <a:t>Architecture</a:t>
            </a:r>
          </a:p>
        </p:txBody>
      </p:sp>
      <p:sp>
        <p:nvSpPr>
          <p:cNvPr id="19" name="Rectangle 18"/>
          <p:cNvSpPr/>
          <p:nvPr/>
        </p:nvSpPr>
        <p:spPr>
          <a:xfrm>
            <a:off x="1154954" y="3321424"/>
            <a:ext cx="2959846" cy="1075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TEMPLATE</a:t>
            </a:r>
            <a:endParaRPr lang="en-IN" b="1" dirty="0"/>
          </a:p>
        </p:txBody>
      </p:sp>
      <p:sp>
        <p:nvSpPr>
          <p:cNvPr id="20" name="Rectangle 19"/>
          <p:cNvSpPr/>
          <p:nvPr/>
        </p:nvSpPr>
        <p:spPr>
          <a:xfrm>
            <a:off x="4938060" y="3321424"/>
            <a:ext cx="2959846" cy="10757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CLASS</a:t>
            </a:r>
            <a:endParaRPr lang="en-IN" sz="2800" b="1" dirty="0"/>
          </a:p>
        </p:txBody>
      </p:sp>
      <p:sp>
        <p:nvSpPr>
          <p:cNvPr id="21" name="Rectangle 20"/>
          <p:cNvSpPr/>
          <p:nvPr/>
        </p:nvSpPr>
        <p:spPr>
          <a:xfrm>
            <a:off x="8721166" y="3321424"/>
            <a:ext cx="2959846" cy="10757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META DATA</a:t>
            </a:r>
            <a:endParaRPr lang="en-IN" sz="2800" b="1" dirty="0"/>
          </a:p>
        </p:txBody>
      </p:sp>
      <p:sp>
        <p:nvSpPr>
          <p:cNvPr id="22" name="TextBox 21"/>
          <p:cNvSpPr txBox="1"/>
          <p:nvPr/>
        </p:nvSpPr>
        <p:spPr>
          <a:xfrm>
            <a:off x="1639794" y="4531657"/>
            <a:ext cx="1990165"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View</a:t>
            </a:r>
          </a:p>
          <a:p>
            <a:pPr marL="285750" indent="-285750">
              <a:buFont typeface="Arial" panose="020B0604020202020204" pitchFamily="34" charset="0"/>
              <a:buChar char="•"/>
            </a:pPr>
            <a:r>
              <a:rPr lang="en-IN" dirty="0" smtClean="0"/>
              <a:t>HTML</a:t>
            </a:r>
            <a:endParaRPr lang="en-IN" dirty="0"/>
          </a:p>
        </p:txBody>
      </p:sp>
      <p:sp>
        <p:nvSpPr>
          <p:cNvPr id="23" name="TextBox 22"/>
          <p:cNvSpPr txBox="1"/>
          <p:nvPr/>
        </p:nvSpPr>
        <p:spPr>
          <a:xfrm>
            <a:off x="5183094"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Code</a:t>
            </a:r>
          </a:p>
          <a:p>
            <a:pPr marL="285750" indent="-285750">
              <a:buFont typeface="Arial" panose="020B0604020202020204" pitchFamily="34" charset="0"/>
              <a:buChar char="•"/>
            </a:pPr>
            <a:r>
              <a:rPr lang="en-IN" dirty="0" smtClean="0"/>
              <a:t>Typescript</a:t>
            </a:r>
          </a:p>
          <a:p>
            <a:pPr marL="285750" indent="-285750">
              <a:buFont typeface="Arial" panose="020B0604020202020204" pitchFamily="34" charset="0"/>
              <a:buChar char="•"/>
            </a:pPr>
            <a:r>
              <a:rPr lang="en-IN" dirty="0" smtClean="0"/>
              <a:t>Data &amp; Method</a:t>
            </a:r>
            <a:endParaRPr lang="en-IN" dirty="0"/>
          </a:p>
        </p:txBody>
      </p:sp>
      <p:sp>
        <p:nvSpPr>
          <p:cNvPr id="24" name="TextBox 23"/>
          <p:cNvSpPr txBox="1"/>
          <p:nvPr/>
        </p:nvSpPr>
        <p:spPr>
          <a:xfrm>
            <a:off x="8966200"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Information</a:t>
            </a:r>
          </a:p>
          <a:p>
            <a:pPr marL="285750" indent="-285750">
              <a:buFont typeface="Arial" panose="020B0604020202020204" pitchFamily="34" charset="0"/>
              <a:buChar char="•"/>
            </a:pPr>
            <a:r>
              <a:rPr lang="en-IN" dirty="0" smtClean="0"/>
              <a:t>Decorator @Component()</a:t>
            </a:r>
          </a:p>
        </p:txBody>
      </p:sp>
      <p:sp>
        <p:nvSpPr>
          <p:cNvPr id="25" name="Plus 24"/>
          <p:cNvSpPr/>
          <p:nvPr/>
        </p:nvSpPr>
        <p:spPr>
          <a:xfrm>
            <a:off x="4249270" y="3582146"/>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6" name="Plus 25"/>
          <p:cNvSpPr/>
          <p:nvPr/>
        </p:nvSpPr>
        <p:spPr>
          <a:xfrm>
            <a:off x="8032376" y="3582145"/>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3278147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Introduction</a:t>
            </a:r>
            <a:endParaRPr lang="en-IN" b="1" dirty="0"/>
          </a:p>
        </p:txBody>
      </p:sp>
      <p:sp>
        <p:nvSpPr>
          <p:cNvPr id="3" name="Content Placeholder 2"/>
          <p:cNvSpPr>
            <a:spLocks noGrp="1"/>
          </p:cNvSpPr>
          <p:nvPr>
            <p:ph idx="1"/>
          </p:nvPr>
        </p:nvSpPr>
        <p:spPr/>
        <p:txBody>
          <a:bodyPr/>
          <a:lstStyle/>
          <a:p>
            <a:r>
              <a:rPr lang="en-IN" dirty="0" err="1" smtClean="0"/>
              <a:t>Javascript</a:t>
            </a:r>
            <a:r>
              <a:rPr lang="en-IN" dirty="0" smtClean="0"/>
              <a:t> Framework</a:t>
            </a:r>
          </a:p>
          <a:p>
            <a:r>
              <a:rPr lang="en-US" dirty="0" smtClean="0"/>
              <a:t>Created and Maintained by Google</a:t>
            </a:r>
          </a:p>
          <a:p>
            <a:r>
              <a:rPr lang="en-US" dirty="0" smtClean="0"/>
              <a:t>Front end application / Front end part of a full stack application</a:t>
            </a:r>
            <a:endParaRPr lang="en-IN" dirty="0" smtClean="0"/>
          </a:p>
          <a:p>
            <a:r>
              <a:rPr lang="en-IN" dirty="0" smtClean="0"/>
              <a:t>Written in Typescript</a:t>
            </a:r>
          </a:p>
          <a:p>
            <a:endParaRPr lang="en-US" dirty="0"/>
          </a:p>
          <a:p>
            <a:pPr marL="0" indent="0">
              <a:buNone/>
            </a:pPr>
            <a:r>
              <a:rPr lang="en-US" dirty="0" err="1" smtClean="0"/>
              <a:t>Angularjs</a:t>
            </a:r>
            <a:r>
              <a:rPr lang="en-US" dirty="0" smtClean="0"/>
              <a:t>(Not recommended) </a:t>
            </a:r>
            <a:r>
              <a:rPr lang="en-US" dirty="0" smtClean="0">
                <a:sym typeface="Wingdings" panose="05000000000000000000" pitchFamily="2" charset="2"/>
              </a:rPr>
              <a:t> Angular2 currently called as Angular.</a:t>
            </a:r>
          </a:p>
          <a:p>
            <a:pPr marL="0" indent="0">
              <a:buNone/>
            </a:pPr>
            <a:r>
              <a:rPr lang="en-US" dirty="0" smtClean="0">
                <a:sym typeface="Wingdings" panose="05000000000000000000" pitchFamily="2" charset="2"/>
              </a:rPr>
              <a:t>Current version is Angular7 is having same framework with small changes</a:t>
            </a:r>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00976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6.2 </a:t>
            </a:r>
            <a:r>
              <a:rPr lang="en-US" b="1" dirty="0" smtClean="0"/>
              <a:t>Create Component</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Create Component command: </a:t>
            </a:r>
            <a:r>
              <a:rPr lang="en-US" b="1" dirty="0">
                <a:solidFill>
                  <a:schemeClr val="accent6">
                    <a:lumMod val="75000"/>
                  </a:schemeClr>
                </a:solidFill>
              </a:rPr>
              <a:t>ng generate component </a:t>
            </a:r>
            <a:r>
              <a:rPr lang="en-US" b="1" dirty="0" smtClean="0">
                <a:solidFill>
                  <a:schemeClr val="accent6">
                    <a:lumMod val="75000"/>
                  </a:schemeClr>
                </a:solidFill>
              </a:rPr>
              <a:t>user </a:t>
            </a:r>
            <a:r>
              <a:rPr lang="en-US" dirty="0" smtClean="0"/>
              <a:t>or </a:t>
            </a:r>
            <a:r>
              <a:rPr lang="en-US" b="1" dirty="0">
                <a:solidFill>
                  <a:schemeClr val="accent6">
                    <a:lumMod val="75000"/>
                  </a:schemeClr>
                </a:solidFill>
              </a:rPr>
              <a:t>ng g c </a:t>
            </a:r>
            <a:r>
              <a:rPr lang="en-US" b="1" dirty="0" smtClean="0">
                <a:solidFill>
                  <a:schemeClr val="accent6">
                    <a:lumMod val="75000"/>
                  </a:schemeClr>
                </a:solidFill>
              </a:rPr>
              <a:t>user</a:t>
            </a:r>
          </a:p>
          <a:p>
            <a:endParaRPr lang="en-IN" b="1" dirty="0">
              <a:solidFill>
                <a:schemeClr val="accent6">
                  <a:lumMod val="75000"/>
                </a:schemeClr>
              </a:solidFill>
            </a:endParaRPr>
          </a:p>
        </p:txBody>
      </p:sp>
      <p:pic>
        <p:nvPicPr>
          <p:cNvPr id="18" name="Picture 17"/>
          <p:cNvPicPr>
            <a:picLocks noChangeAspect="1"/>
          </p:cNvPicPr>
          <p:nvPr/>
        </p:nvPicPr>
        <p:blipFill>
          <a:blip r:embed="rId2"/>
          <a:stretch>
            <a:fillRect/>
          </a:stretch>
        </p:blipFill>
        <p:spPr>
          <a:xfrm>
            <a:off x="1622612" y="3116355"/>
            <a:ext cx="3810000" cy="1314450"/>
          </a:xfrm>
          <a:prstGeom prst="rect">
            <a:avLst/>
          </a:prstGeom>
        </p:spPr>
      </p:pic>
      <p:pic>
        <p:nvPicPr>
          <p:cNvPr id="19" name="Picture 18"/>
          <p:cNvPicPr>
            <a:picLocks noChangeAspect="1"/>
          </p:cNvPicPr>
          <p:nvPr/>
        </p:nvPicPr>
        <p:blipFill>
          <a:blip r:embed="rId3"/>
          <a:stretch>
            <a:fillRect/>
          </a:stretch>
        </p:blipFill>
        <p:spPr>
          <a:xfrm>
            <a:off x="1631017" y="4698064"/>
            <a:ext cx="2066925" cy="1514475"/>
          </a:xfrm>
          <a:prstGeom prst="rect">
            <a:avLst/>
          </a:prstGeom>
        </p:spPr>
      </p:pic>
      <p:pic>
        <p:nvPicPr>
          <p:cNvPr id="21" name="Picture 20"/>
          <p:cNvPicPr>
            <a:picLocks noChangeAspect="1"/>
          </p:cNvPicPr>
          <p:nvPr/>
        </p:nvPicPr>
        <p:blipFill>
          <a:blip r:embed="rId4"/>
          <a:stretch>
            <a:fillRect/>
          </a:stretch>
        </p:blipFill>
        <p:spPr>
          <a:xfrm>
            <a:off x="6240930" y="3116354"/>
            <a:ext cx="4769719" cy="3163421"/>
          </a:xfrm>
          <a:prstGeom prst="rect">
            <a:avLst/>
          </a:prstGeom>
        </p:spPr>
      </p:pic>
      <p:pic>
        <p:nvPicPr>
          <p:cNvPr id="22" name="Picture 21"/>
          <p:cNvPicPr>
            <a:picLocks noChangeAspect="1"/>
          </p:cNvPicPr>
          <p:nvPr/>
        </p:nvPicPr>
        <p:blipFill>
          <a:blip r:embed="rId5"/>
          <a:stretch>
            <a:fillRect/>
          </a:stretch>
        </p:blipFill>
        <p:spPr>
          <a:xfrm>
            <a:off x="3916923" y="5223618"/>
            <a:ext cx="2105025" cy="962025"/>
          </a:xfrm>
          <a:prstGeom prst="rect">
            <a:avLst/>
          </a:prstGeom>
        </p:spPr>
      </p:pic>
      <p:cxnSp>
        <p:nvCxnSpPr>
          <p:cNvPr id="24" name="Straight Arrow Connector 23"/>
          <p:cNvCxnSpPr/>
          <p:nvPr/>
        </p:nvCxnSpPr>
        <p:spPr>
          <a:xfrm flipV="1">
            <a:off x="3173506" y="5455302"/>
            <a:ext cx="743417" cy="152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1"/>
          </p:cNvCxnSpPr>
          <p:nvPr/>
        </p:nvCxnSpPr>
        <p:spPr>
          <a:xfrm flipV="1">
            <a:off x="3141056" y="4698065"/>
            <a:ext cx="3099874" cy="1312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287336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6.3 </a:t>
            </a:r>
            <a:r>
              <a:rPr lang="en-US" b="1" dirty="0"/>
              <a:t>Import Component in Module </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Application should be aware of the new Component, so import and bind the component in </a:t>
            </a:r>
            <a:r>
              <a:rPr lang="en-IN" dirty="0" err="1" smtClean="0">
                <a:solidFill>
                  <a:schemeClr val="tx1"/>
                </a:solidFill>
              </a:rPr>
              <a:t>app.module.ts</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3780026" y="3034170"/>
            <a:ext cx="4328552" cy="3595229"/>
          </a:xfrm>
          <a:prstGeom prst="rect">
            <a:avLst/>
          </a:prstGeom>
        </p:spPr>
      </p:pic>
      <p:sp>
        <p:nvSpPr>
          <p:cNvPr id="11" name="Rectangle 10"/>
          <p:cNvSpPr/>
          <p:nvPr/>
        </p:nvSpPr>
        <p:spPr>
          <a:xfrm>
            <a:off x="4505302" y="481833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4828031" y="404908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830780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6.4 </a:t>
            </a:r>
            <a:r>
              <a:rPr lang="en-US" b="1" dirty="0" smtClean="0"/>
              <a:t>New Component Usage Output</a:t>
            </a:r>
            <a:endParaRPr lang="en-IN" b="1" dirty="0"/>
          </a:p>
        </p:txBody>
      </p:sp>
      <p:sp>
        <p:nvSpPr>
          <p:cNvPr id="3" name="Content Placeholder 2"/>
          <p:cNvSpPr>
            <a:spLocks noGrp="1"/>
          </p:cNvSpPr>
          <p:nvPr>
            <p:ph sz="half" idx="2"/>
          </p:nvPr>
        </p:nvSpPr>
        <p:spPr>
          <a:xfrm>
            <a:off x="1154954" y="2581836"/>
            <a:ext cx="10530540" cy="685800"/>
          </a:xfrm>
        </p:spPr>
        <p:txBody>
          <a:bodyPr>
            <a:normAutofit/>
          </a:bodyPr>
          <a:lstStyle/>
          <a:p>
            <a:r>
              <a:rPr lang="en-IN" dirty="0" smtClean="0">
                <a:solidFill>
                  <a:schemeClr val="tx1"/>
                </a:solidFill>
              </a:rPr>
              <a:t>In terminal run </a:t>
            </a:r>
            <a:r>
              <a:rPr lang="en-IN" b="1" dirty="0" smtClean="0">
                <a:solidFill>
                  <a:schemeClr val="accent6">
                    <a:lumMod val="75000"/>
                  </a:schemeClr>
                </a:solidFill>
              </a:rPr>
              <a:t>ng serve </a:t>
            </a:r>
            <a:r>
              <a:rPr lang="en-IN" dirty="0" smtClean="0">
                <a:solidFill>
                  <a:schemeClr val="tx1"/>
                </a:solidFill>
              </a:rPr>
              <a:t>and in browser type </a:t>
            </a:r>
            <a:r>
              <a:rPr lang="en-IN" b="1" dirty="0" smtClean="0">
                <a:solidFill>
                  <a:schemeClr val="accent6">
                    <a:lumMod val="75000"/>
                  </a:schemeClr>
                </a:solidFill>
              </a:rPr>
              <a:t>http://localhost:4200</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91808" y="3183002"/>
            <a:ext cx="3590925" cy="1971675"/>
          </a:xfrm>
          <a:prstGeom prst="rect">
            <a:avLst/>
          </a:prstGeom>
          <a:ln>
            <a:solidFill>
              <a:schemeClr val="bg1">
                <a:lumMod val="85000"/>
              </a:schemeClr>
            </a:solidFill>
          </a:ln>
        </p:spPr>
      </p:pic>
      <p:sp>
        <p:nvSpPr>
          <p:cNvPr id="15" name="Rectangle 14"/>
          <p:cNvSpPr/>
          <p:nvPr/>
        </p:nvSpPr>
        <p:spPr>
          <a:xfrm>
            <a:off x="3029467" y="3183002"/>
            <a:ext cx="1273592" cy="36702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718702" y="4652681"/>
            <a:ext cx="1011051" cy="32721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408922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44016" y="3931120"/>
            <a:ext cx="3752850" cy="21145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1280104" y="3777386"/>
            <a:ext cx="4273532" cy="2524939"/>
          </a:xfrm>
          <a:prstGeom prst="rect">
            <a:avLst/>
          </a:prstGeom>
        </p:spPr>
      </p:pic>
      <p:sp>
        <p:nvSpPr>
          <p:cNvPr id="2" name="Title 1"/>
          <p:cNvSpPr>
            <a:spLocks noGrp="1"/>
          </p:cNvSpPr>
          <p:nvPr>
            <p:ph type="title"/>
          </p:nvPr>
        </p:nvSpPr>
        <p:spPr/>
        <p:txBody>
          <a:bodyPr/>
          <a:lstStyle/>
          <a:p>
            <a:r>
              <a:rPr lang="en-IN" b="1" dirty="0" smtClean="0"/>
              <a:t>6.5 </a:t>
            </a:r>
            <a:r>
              <a:rPr lang="en-US" b="1" dirty="0" smtClean="0"/>
              <a:t>Inline Template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html element in component itself without referring to another resource</a:t>
            </a:r>
          </a:p>
          <a:p>
            <a:r>
              <a:rPr lang="en-IN" dirty="0" smtClean="0">
                <a:solidFill>
                  <a:schemeClr val="tx1"/>
                </a:solidFill>
              </a:rPr>
              <a:t>Change </a:t>
            </a:r>
            <a:r>
              <a:rPr lang="en-IN" dirty="0" err="1" smtClean="0">
                <a:solidFill>
                  <a:schemeClr val="tx1"/>
                </a:solidFill>
              </a:rPr>
              <a:t>TemplateUrl</a:t>
            </a:r>
            <a:r>
              <a:rPr lang="en-IN" dirty="0" smtClean="0">
                <a:solidFill>
                  <a:schemeClr val="tx1"/>
                </a:solidFill>
              </a:rPr>
              <a:t> to template </a:t>
            </a:r>
          </a:p>
          <a:p>
            <a:r>
              <a:rPr lang="en-IN" dirty="0" smtClean="0">
                <a:solidFill>
                  <a:schemeClr val="tx1"/>
                </a:solidFill>
              </a:rPr>
              <a:t>Change Resource name to desired html content inside colon</a:t>
            </a:r>
            <a:endParaRPr lang="en-US" dirty="0" smtClean="0">
              <a:solidFill>
                <a:schemeClr val="accent6">
                  <a:lumMod val="75000"/>
                </a:schemeClr>
              </a:solidFill>
            </a:endParaRPr>
          </a:p>
          <a:p>
            <a:endParaRPr lang="en-IN" b="1" dirty="0">
              <a:solidFill>
                <a:schemeClr val="accent6">
                  <a:lumMod val="75000"/>
                </a:schemeClr>
              </a:solidFill>
            </a:endParaRPr>
          </a:p>
        </p:txBody>
      </p:sp>
      <p:sp>
        <p:nvSpPr>
          <p:cNvPr id="8" name="Rectangle 7"/>
          <p:cNvSpPr/>
          <p:nvPr/>
        </p:nvSpPr>
        <p:spPr>
          <a:xfrm>
            <a:off x="1847627" y="4923811"/>
            <a:ext cx="1352773" cy="89876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00189" y="3833279"/>
            <a:ext cx="1087754"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597081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6.6 </a:t>
            </a:r>
            <a:r>
              <a:rPr lang="en-US" b="1" dirty="0" smtClean="0"/>
              <a:t>Inline Style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style element in component itself without referring to another resource</a:t>
            </a:r>
          </a:p>
          <a:p>
            <a:r>
              <a:rPr lang="en-IN" dirty="0" smtClean="0">
                <a:solidFill>
                  <a:schemeClr val="tx1"/>
                </a:solidFill>
              </a:rPr>
              <a:t>Change </a:t>
            </a:r>
            <a:r>
              <a:rPr lang="en-IN" dirty="0" err="1" smtClean="0">
                <a:solidFill>
                  <a:schemeClr val="tx1"/>
                </a:solidFill>
              </a:rPr>
              <a:t>StyleUrl</a:t>
            </a:r>
            <a:r>
              <a:rPr lang="en-IN" dirty="0" smtClean="0">
                <a:solidFill>
                  <a:schemeClr val="tx1"/>
                </a:solidFill>
              </a:rPr>
              <a:t> to Styles</a:t>
            </a:r>
          </a:p>
          <a:p>
            <a:r>
              <a:rPr lang="en-IN" dirty="0" smtClean="0">
                <a:solidFill>
                  <a:schemeClr val="tx1"/>
                </a:solidFill>
              </a:rPr>
              <a:t>Change Resource name to desired </a:t>
            </a:r>
            <a:r>
              <a:rPr lang="en-IN" dirty="0" err="1" smtClean="0">
                <a:solidFill>
                  <a:schemeClr val="tx1"/>
                </a:solidFill>
              </a:rPr>
              <a:t>css</a:t>
            </a:r>
            <a:r>
              <a:rPr lang="en-IN" dirty="0" smtClean="0">
                <a:solidFill>
                  <a:schemeClr val="tx1"/>
                </a:solidFill>
              </a:rPr>
              <a:t> content inside tilt colon</a:t>
            </a:r>
            <a:endParaRPr lang="en-US"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26777" y="3883118"/>
            <a:ext cx="5638800" cy="2238375"/>
          </a:xfrm>
          <a:prstGeom prst="rect">
            <a:avLst/>
          </a:prstGeom>
        </p:spPr>
      </p:pic>
      <p:sp>
        <p:nvSpPr>
          <p:cNvPr id="8" name="Rectangle 7"/>
          <p:cNvSpPr/>
          <p:nvPr/>
        </p:nvSpPr>
        <p:spPr>
          <a:xfrm>
            <a:off x="2232212" y="5112211"/>
            <a:ext cx="3706009" cy="2262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65692" y="3928013"/>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pic>
        <p:nvPicPr>
          <p:cNvPr id="5" name="Picture 4"/>
          <p:cNvPicPr>
            <a:picLocks noChangeAspect="1"/>
          </p:cNvPicPr>
          <p:nvPr/>
        </p:nvPicPr>
        <p:blipFill>
          <a:blip r:embed="rId3"/>
          <a:stretch>
            <a:fillRect/>
          </a:stretch>
        </p:blipFill>
        <p:spPr>
          <a:xfrm>
            <a:off x="7358623" y="3883118"/>
            <a:ext cx="3933825" cy="2171700"/>
          </a:xfrm>
          <a:prstGeom prst="rect">
            <a:avLst/>
          </a:prstGeom>
          <a:ln>
            <a:solidFill>
              <a:schemeClr val="bg1">
                <a:lumMod val="65000"/>
              </a:schemeClr>
            </a:solidFill>
          </a:ln>
        </p:spPr>
      </p:pic>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5964605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7</a:t>
            </a:r>
            <a:r>
              <a:rPr lang="en-IN" b="1" dirty="0" smtClean="0"/>
              <a:t> : Interpolation {{}}</a:t>
            </a:r>
            <a:endParaRPr lang="en-IN" b="1" dirty="0"/>
          </a:p>
        </p:txBody>
      </p:sp>
      <p:sp>
        <p:nvSpPr>
          <p:cNvPr id="5" name="Text Placeholder 4"/>
          <p:cNvSpPr>
            <a:spLocks noGrp="1"/>
          </p:cNvSpPr>
          <p:nvPr>
            <p:ph type="body" idx="1"/>
          </p:nvPr>
        </p:nvSpPr>
        <p:spPr>
          <a:xfrm>
            <a:off x="1025999" y="1888418"/>
            <a:ext cx="10363660" cy="2038123"/>
          </a:xfrm>
        </p:spPr>
        <p:txBody>
          <a:bodyPr numCol="1">
            <a:noAutofit/>
          </a:bodyPr>
          <a:lstStyle/>
          <a:p>
            <a:pPr marL="342900" indent="-342900">
              <a:buFont typeface="Wingdings 3" charset="2"/>
              <a:buAutoNum type="arabicPeriod"/>
            </a:pPr>
            <a:r>
              <a:rPr lang="en-IN" sz="2400" dirty="0" smtClean="0"/>
              <a:t>Pass data from component to template</a:t>
            </a:r>
          </a:p>
          <a:p>
            <a:pPr marL="342900" indent="-342900">
              <a:buFont typeface="Wingdings 3" charset="2"/>
              <a:buAutoNum type="arabicPeriod"/>
            </a:pPr>
            <a:r>
              <a:rPr lang="en-IN" sz="2400" dirty="0" smtClean="0"/>
              <a:t>Other features of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30499244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7.2 Other </a:t>
            </a:r>
            <a:r>
              <a:rPr lang="en-IN" b="1" dirty="0"/>
              <a:t>features of Interpolation</a:t>
            </a:r>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understand interpolation better in some other ways like performing calculation, string </a:t>
            </a:r>
            <a:r>
              <a:rPr lang="en-IN" dirty="0" err="1" smtClean="0">
                <a:solidFill>
                  <a:schemeClr val="tx1"/>
                </a:solidFill>
              </a:rPr>
              <a:t>concat</a:t>
            </a:r>
            <a:r>
              <a:rPr lang="en-IN" dirty="0" smtClean="0">
                <a:solidFill>
                  <a:schemeClr val="tx1"/>
                </a:solidFill>
              </a:rPr>
              <a:t>, find string length, use string methods</a:t>
            </a:r>
          </a:p>
          <a:p>
            <a:r>
              <a:rPr lang="en-IN" dirty="0" smtClean="0">
                <a:solidFill>
                  <a:schemeClr val="tx1"/>
                </a:solidFill>
              </a:rPr>
              <a:t>We also call methods from template using interpolation</a:t>
            </a:r>
            <a:endParaRPr lang="en-IN" b="1" dirty="0">
              <a:solidFill>
                <a:schemeClr val="accent6">
                  <a:lumMod val="75000"/>
                </a:schemeClr>
              </a:solidFill>
            </a:endParaRPr>
          </a:p>
        </p:txBody>
      </p:sp>
      <p:pic>
        <p:nvPicPr>
          <p:cNvPr id="14" name="Picture 13"/>
          <p:cNvPicPr>
            <a:picLocks noChangeAspect="1"/>
          </p:cNvPicPr>
          <p:nvPr/>
        </p:nvPicPr>
        <p:blipFill>
          <a:blip r:embed="rId2"/>
          <a:stretch>
            <a:fillRect/>
          </a:stretch>
        </p:blipFill>
        <p:spPr>
          <a:xfrm>
            <a:off x="1583671" y="3651771"/>
            <a:ext cx="5546511" cy="3112099"/>
          </a:xfrm>
          <a:prstGeom prst="rect">
            <a:avLst/>
          </a:prstGeom>
        </p:spPr>
      </p:pic>
      <p:pic>
        <p:nvPicPr>
          <p:cNvPr id="15" name="Picture 14"/>
          <p:cNvPicPr>
            <a:picLocks noChangeAspect="1"/>
          </p:cNvPicPr>
          <p:nvPr/>
        </p:nvPicPr>
        <p:blipFill rotWithShape="1">
          <a:blip r:embed="rId3"/>
          <a:srcRect r="4888"/>
          <a:stretch/>
        </p:blipFill>
        <p:spPr>
          <a:xfrm>
            <a:off x="7345693" y="3651771"/>
            <a:ext cx="4339801" cy="2883500"/>
          </a:xfrm>
          <a:prstGeom prst="rect">
            <a:avLst/>
          </a:prstGeom>
          <a:ln>
            <a:solidFill>
              <a:schemeClr val="bg1">
                <a:lumMod val="75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028851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8 : Property Binding []</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Attribute Vs Property</a:t>
            </a:r>
          </a:p>
          <a:p>
            <a:pPr marL="342900" indent="-342900">
              <a:buFont typeface="Wingdings 3" charset="2"/>
              <a:buAutoNum type="arabicPeriod"/>
            </a:pPr>
            <a:r>
              <a:rPr lang="en-IN" sz="2400" dirty="0" smtClean="0"/>
              <a:t>Understanding Attribute and property</a:t>
            </a:r>
          </a:p>
          <a:p>
            <a:pPr marL="342900" indent="-342900">
              <a:buFont typeface="Wingdings 3" charset="2"/>
              <a:buAutoNum type="arabicPeriod"/>
            </a:pPr>
            <a:r>
              <a:rPr lang="en-IN" sz="2400" dirty="0"/>
              <a:t>Property </a:t>
            </a:r>
            <a:r>
              <a:rPr lang="en-IN" sz="2400" dirty="0" smtClean="0"/>
              <a:t>Binding</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78295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8.1 </a:t>
            </a:r>
            <a:r>
              <a:rPr lang="en-IN" b="1" dirty="0"/>
              <a:t>Attribute Vs </a:t>
            </a:r>
            <a:r>
              <a:rPr lang="en-IN" b="1" dirty="0" smtClean="0"/>
              <a:t>Property</a:t>
            </a:r>
            <a:endParaRPr lang="en-IN" b="1" dirty="0"/>
          </a:p>
        </p:txBody>
      </p:sp>
      <p:sp>
        <p:nvSpPr>
          <p:cNvPr id="3" name="Content Placeholder 2"/>
          <p:cNvSpPr>
            <a:spLocks noGrp="1"/>
          </p:cNvSpPr>
          <p:nvPr>
            <p:ph sz="half" idx="2"/>
          </p:nvPr>
        </p:nvSpPr>
        <p:spPr>
          <a:xfrm>
            <a:off x="1154954" y="2581835"/>
            <a:ext cx="10530540" cy="3859305"/>
          </a:xfrm>
        </p:spPr>
        <p:txBody>
          <a:bodyPr>
            <a:normAutofit/>
          </a:bodyPr>
          <a:lstStyle/>
          <a:p>
            <a:r>
              <a:rPr lang="en-IN" dirty="0" smtClean="0">
                <a:solidFill>
                  <a:schemeClr val="accent6">
                    <a:lumMod val="75000"/>
                  </a:schemeClr>
                </a:solidFill>
              </a:rPr>
              <a:t>Attributes and Properties are the same</a:t>
            </a:r>
          </a:p>
          <a:p>
            <a:r>
              <a:rPr lang="en-IN" dirty="0" smtClean="0">
                <a:solidFill>
                  <a:schemeClr val="accent6">
                    <a:lumMod val="75000"/>
                  </a:schemeClr>
                </a:solidFill>
              </a:rPr>
              <a:t>Attributes - HTML</a:t>
            </a:r>
          </a:p>
          <a:p>
            <a:r>
              <a:rPr lang="en-IN" dirty="0" smtClean="0">
                <a:solidFill>
                  <a:schemeClr val="accent6">
                    <a:lumMod val="75000"/>
                  </a:schemeClr>
                </a:solidFill>
              </a:rPr>
              <a:t>Properties  - DOM (Document Object Model)</a:t>
            </a:r>
          </a:p>
          <a:p>
            <a:r>
              <a:rPr lang="en-IN" dirty="0" smtClean="0">
                <a:solidFill>
                  <a:schemeClr val="accent6">
                    <a:lumMod val="75000"/>
                  </a:schemeClr>
                </a:solidFill>
              </a:rPr>
              <a:t>Attributes initialize DOM properties and they are done</a:t>
            </a:r>
          </a:p>
          <a:p>
            <a:r>
              <a:rPr lang="en-IN" dirty="0" smtClean="0">
                <a:solidFill>
                  <a:schemeClr val="accent6">
                    <a:lumMod val="75000"/>
                  </a:schemeClr>
                </a:solidFill>
              </a:rPr>
              <a:t>Attributes value cannot change once they are initialized</a:t>
            </a:r>
          </a:p>
          <a:p>
            <a:r>
              <a:rPr lang="en-IN" dirty="0" smtClean="0">
                <a:solidFill>
                  <a:schemeClr val="accent6">
                    <a:lumMod val="75000"/>
                  </a:schemeClr>
                </a:solidFill>
              </a:rPr>
              <a:t> Property value however can change</a:t>
            </a: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702477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property(1)</a:t>
            </a:r>
            <a:endParaRPr lang="en-IN" b="1" dirty="0"/>
          </a:p>
        </p:txBody>
      </p:sp>
      <p:sp>
        <p:nvSpPr>
          <p:cNvPr id="3" name="Content Placeholder 2"/>
          <p:cNvSpPr>
            <a:spLocks noGrp="1"/>
          </p:cNvSpPr>
          <p:nvPr>
            <p:ph sz="half" idx="2"/>
          </p:nvPr>
        </p:nvSpPr>
        <p:spPr>
          <a:xfrm>
            <a:off x="1154954" y="2581836"/>
            <a:ext cx="10530540" cy="660166"/>
          </a:xfrm>
        </p:spPr>
        <p:txBody>
          <a:bodyPr>
            <a:normAutofit/>
          </a:bodyPr>
          <a:lstStyle/>
          <a:p>
            <a:r>
              <a:rPr lang="en-IN" dirty="0" smtClean="0">
                <a:solidFill>
                  <a:schemeClr val="tx1"/>
                </a:solidFill>
              </a:rPr>
              <a:t>To understand attribute and property lets have a textbox and initialize with a value</a:t>
            </a:r>
          </a:p>
        </p:txBody>
      </p:sp>
      <p:pic>
        <p:nvPicPr>
          <p:cNvPr id="4" name="Picture 3"/>
          <p:cNvPicPr>
            <a:picLocks noChangeAspect="1"/>
          </p:cNvPicPr>
          <p:nvPr/>
        </p:nvPicPr>
        <p:blipFill>
          <a:blip r:embed="rId2"/>
          <a:stretch>
            <a:fillRect/>
          </a:stretch>
        </p:blipFill>
        <p:spPr>
          <a:xfrm>
            <a:off x="1154954" y="3242002"/>
            <a:ext cx="5886450" cy="2466975"/>
          </a:xfrm>
          <a:prstGeom prst="rect">
            <a:avLst/>
          </a:prstGeom>
        </p:spPr>
      </p:pic>
      <p:pic>
        <p:nvPicPr>
          <p:cNvPr id="5" name="Picture 4"/>
          <p:cNvPicPr>
            <a:picLocks noChangeAspect="1"/>
          </p:cNvPicPr>
          <p:nvPr/>
        </p:nvPicPr>
        <p:blipFill>
          <a:blip r:embed="rId3"/>
          <a:stretch>
            <a:fillRect/>
          </a:stretch>
        </p:blipFill>
        <p:spPr>
          <a:xfrm>
            <a:off x="7263933" y="3242002"/>
            <a:ext cx="3876675" cy="2190750"/>
          </a:xfrm>
          <a:prstGeom prst="rect">
            <a:avLst/>
          </a:prstGeom>
          <a:ln>
            <a:solidFill>
              <a:schemeClr val="bg1">
                <a:lumMod val="75000"/>
              </a:schemeClr>
            </a:solidFill>
          </a:ln>
        </p:spPr>
      </p:pic>
      <p:sp>
        <p:nvSpPr>
          <p:cNvPr id="8" name="Rectangle 7"/>
          <p:cNvSpPr/>
          <p:nvPr/>
        </p:nvSpPr>
        <p:spPr>
          <a:xfrm>
            <a:off x="1231221" y="3343432"/>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997704" y="4050314"/>
            <a:ext cx="4940978" cy="31362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Rectangle 9"/>
          <p:cNvSpPr/>
          <p:nvPr/>
        </p:nvSpPr>
        <p:spPr>
          <a:xfrm>
            <a:off x="8842698" y="331593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263933" y="4700173"/>
            <a:ext cx="1839726" cy="443693"/>
          </a:xfrm>
          <a:prstGeom prst="rect">
            <a:avLst/>
          </a:prstGeom>
          <a:noFill/>
          <a:ln w="28575">
            <a:solidFill>
              <a:schemeClr val="accent6">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415731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Why angular</a:t>
            </a:r>
            <a:endParaRPr lang="en-IN" b="1" dirty="0"/>
          </a:p>
        </p:txBody>
      </p:sp>
      <p:sp>
        <p:nvSpPr>
          <p:cNvPr id="3" name="Content Placeholder 2"/>
          <p:cNvSpPr>
            <a:spLocks noGrp="1"/>
          </p:cNvSpPr>
          <p:nvPr>
            <p:ph idx="1"/>
          </p:nvPr>
        </p:nvSpPr>
        <p:spPr/>
        <p:txBody>
          <a:bodyPr>
            <a:normAutofit lnSpcReduction="10000"/>
          </a:bodyPr>
          <a:lstStyle/>
          <a:p>
            <a:r>
              <a:rPr lang="en-US" dirty="0" smtClean="0"/>
              <a:t>Organized front end structure(Components, modules &amp; Services)</a:t>
            </a:r>
          </a:p>
          <a:p>
            <a:r>
              <a:rPr lang="en-US" dirty="0" smtClean="0"/>
              <a:t>Single Page application</a:t>
            </a:r>
          </a:p>
          <a:p>
            <a:r>
              <a:rPr lang="en-US" dirty="0" smtClean="0"/>
              <a:t>A part of MEAN stack</a:t>
            </a:r>
          </a:p>
          <a:p>
            <a:r>
              <a:rPr lang="en-US" dirty="0" smtClean="0"/>
              <a:t>Modular Approach</a:t>
            </a:r>
          </a:p>
          <a:p>
            <a:r>
              <a:rPr lang="en-US" dirty="0" smtClean="0"/>
              <a:t>Re-Usable code</a:t>
            </a:r>
          </a:p>
          <a:p>
            <a:r>
              <a:rPr lang="en-US" dirty="0" smtClean="0"/>
              <a:t>Unit testable</a:t>
            </a:r>
            <a:endParaRPr lang="en-IN" dirty="0" smtClean="0"/>
          </a:p>
          <a:p>
            <a:r>
              <a:rPr lang="en-IN" dirty="0" smtClean="0"/>
              <a:t>Develop across all platforms (Desktop, mobile, web)</a:t>
            </a:r>
          </a:p>
          <a:p>
            <a:r>
              <a:rPr lang="en-IN" dirty="0" smtClean="0"/>
              <a:t>Speed and Performance</a:t>
            </a:r>
          </a:p>
          <a:p>
            <a:r>
              <a:rPr lang="en-IN" dirty="0" smtClean="0"/>
              <a:t>Loved by millions</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260659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property(2)</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Open inspect element and select textbox tag </a:t>
            </a:r>
          </a:p>
          <a:p>
            <a:r>
              <a:rPr lang="en-IN" dirty="0" smtClean="0">
                <a:solidFill>
                  <a:schemeClr val="tx1"/>
                </a:solidFill>
              </a:rPr>
              <a:t>And navigate to Browser Console</a:t>
            </a:r>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56977" y="3597649"/>
            <a:ext cx="4293813" cy="2656604"/>
          </a:xfrm>
          <a:prstGeom prst="rect">
            <a:avLst/>
          </a:prstGeom>
          <a:ln>
            <a:solidFill>
              <a:schemeClr val="bg1">
                <a:lumMod val="75000"/>
              </a:schemeClr>
            </a:solidFill>
          </a:ln>
        </p:spPr>
      </p:pic>
      <p:pic>
        <p:nvPicPr>
          <p:cNvPr id="12" name="Picture 11"/>
          <p:cNvPicPr>
            <a:picLocks noChangeAspect="1"/>
          </p:cNvPicPr>
          <p:nvPr/>
        </p:nvPicPr>
        <p:blipFill>
          <a:blip r:embed="rId3"/>
          <a:stretch>
            <a:fillRect/>
          </a:stretch>
        </p:blipFill>
        <p:spPr>
          <a:xfrm>
            <a:off x="6805381" y="3648093"/>
            <a:ext cx="3266015" cy="2157692"/>
          </a:xfrm>
          <a:prstGeom prst="rect">
            <a:avLst/>
          </a:prstGeom>
          <a:ln>
            <a:solidFill>
              <a:schemeClr val="bg1">
                <a:lumMod val="75000"/>
              </a:schemeClr>
            </a:solidFill>
          </a:ln>
        </p:spPr>
      </p:pic>
      <p:sp>
        <p:nvSpPr>
          <p:cNvPr id="14" name="Rectangle 13"/>
          <p:cNvSpPr/>
          <p:nvPr/>
        </p:nvSpPr>
        <p:spPr>
          <a:xfrm>
            <a:off x="1947907" y="4831138"/>
            <a:ext cx="3363681" cy="1650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165678" y="3624262"/>
            <a:ext cx="590969" cy="25188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428545" y="3712484"/>
            <a:ext cx="796137" cy="32731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468378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property(3)</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Execute the following commands in console</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1154954" y="3065929"/>
            <a:ext cx="3333750" cy="2266950"/>
          </a:xfrm>
          <a:prstGeom prst="rect">
            <a:avLst/>
          </a:prstGeom>
          <a:ln>
            <a:solidFill>
              <a:schemeClr val="bg1">
                <a:lumMod val="75000"/>
              </a:schemeClr>
            </a:solidFill>
          </a:ln>
        </p:spPr>
      </p:pic>
      <p:pic>
        <p:nvPicPr>
          <p:cNvPr id="5" name="Picture 4"/>
          <p:cNvPicPr>
            <a:picLocks noChangeAspect="1"/>
          </p:cNvPicPr>
          <p:nvPr/>
        </p:nvPicPr>
        <p:blipFill>
          <a:blip r:embed="rId3"/>
          <a:stretch>
            <a:fillRect/>
          </a:stretch>
        </p:blipFill>
        <p:spPr>
          <a:xfrm>
            <a:off x="4958136" y="3065929"/>
            <a:ext cx="2330808" cy="2266950"/>
          </a:xfrm>
          <a:prstGeom prst="rect">
            <a:avLst/>
          </a:prstGeom>
          <a:ln>
            <a:solidFill>
              <a:schemeClr val="bg1">
                <a:lumMod val="75000"/>
              </a:schemeClr>
            </a:solidFill>
          </a:ln>
        </p:spPr>
      </p:pic>
      <p:cxnSp>
        <p:nvCxnSpPr>
          <p:cNvPr id="9" name="Curved Connector 8"/>
          <p:cNvCxnSpPr>
            <a:endCxn id="10" idx="1"/>
          </p:cNvCxnSpPr>
          <p:nvPr/>
        </p:nvCxnSpPr>
        <p:spPr>
          <a:xfrm flipV="1">
            <a:off x="5286981" y="3389095"/>
            <a:ext cx="2985143" cy="967754"/>
          </a:xfrm>
          <a:prstGeom prst="bentConnector3">
            <a:avLst>
              <a:gd name="adj1" fmla="val 449"/>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72124" y="3065929"/>
            <a:ext cx="2003611" cy="646331"/>
          </a:xfrm>
          <a:prstGeom prst="rect">
            <a:avLst/>
          </a:prstGeom>
          <a:noFill/>
        </p:spPr>
        <p:txBody>
          <a:bodyPr wrap="square" rtlCol="0">
            <a:spAutoFit/>
          </a:bodyPr>
          <a:lstStyle/>
          <a:p>
            <a:r>
              <a:rPr lang="en-IN" dirty="0" smtClean="0">
                <a:solidFill>
                  <a:schemeClr val="accent5">
                    <a:lumMod val="75000"/>
                  </a:schemeClr>
                </a:solidFill>
              </a:rPr>
              <a:t>$0 refers current element</a:t>
            </a:r>
            <a:endParaRPr lang="en-IN" dirty="0">
              <a:solidFill>
                <a:schemeClr val="accent5">
                  <a:lumMod val="75000"/>
                </a:schemeClr>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1480628" y="4944373"/>
            <a:ext cx="3806353" cy="52874"/>
          </a:xfrm>
          <a:prstGeom prst="bentConnector3">
            <a:avLst>
              <a:gd name="adj1" fmla="val 89921"/>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8"/>
          <p:cNvCxnSpPr/>
          <p:nvPr/>
        </p:nvCxnSpPr>
        <p:spPr>
          <a:xfrm rot="10800000" flipV="1">
            <a:off x="1858985" y="4356847"/>
            <a:ext cx="3427998" cy="535645"/>
          </a:xfrm>
          <a:prstGeom prst="bentConnector3">
            <a:avLst>
              <a:gd name="adj1" fmla="val 99818"/>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998673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11470" y="2990739"/>
            <a:ext cx="2482650" cy="2360734"/>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1225737" y="3010071"/>
            <a:ext cx="3457575" cy="2266950"/>
          </a:xfrm>
          <a:prstGeom prst="rect">
            <a:avLst/>
          </a:prstGeom>
          <a:ln>
            <a:solidFill>
              <a:schemeClr val="bg1">
                <a:lumMod val="50000"/>
              </a:schemeClr>
            </a:solidFill>
          </a:ln>
        </p:spPr>
      </p:pic>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property(4)</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Change the value in the textbox and execute the same commands in console</a:t>
            </a:r>
            <a:endParaRPr lang="en-IN" dirty="0">
              <a:solidFill>
                <a:schemeClr val="tx1"/>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2875482" y="4975413"/>
            <a:ext cx="2411500" cy="21835"/>
          </a:xfrm>
          <a:prstGeom prst="bentConnector3">
            <a:avLst>
              <a:gd name="adj1" fmla="val 50000"/>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181053" y="4888489"/>
            <a:ext cx="1316182" cy="1956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4059838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8.3 Property Binding</a:t>
            </a:r>
            <a:endParaRPr lang="en-IN" b="1" dirty="0"/>
          </a:p>
        </p:txBody>
      </p:sp>
      <p:sp>
        <p:nvSpPr>
          <p:cNvPr id="3" name="Content Placeholder 2"/>
          <p:cNvSpPr>
            <a:spLocks noGrp="1"/>
          </p:cNvSpPr>
          <p:nvPr>
            <p:ph sz="half" idx="2"/>
          </p:nvPr>
        </p:nvSpPr>
        <p:spPr>
          <a:xfrm>
            <a:off x="1154954" y="2581836"/>
            <a:ext cx="10530540" cy="1015813"/>
          </a:xfrm>
        </p:spPr>
        <p:txBody>
          <a:bodyPr>
            <a:normAutofit fontScale="92500" lnSpcReduction="20000"/>
          </a:bodyPr>
          <a:lstStyle/>
          <a:p>
            <a:r>
              <a:rPr lang="en-IN" dirty="0" smtClean="0">
                <a:solidFill>
                  <a:schemeClr val="tx1"/>
                </a:solidFill>
              </a:rPr>
              <a:t>Create a property in component named </a:t>
            </a:r>
            <a:r>
              <a:rPr lang="en-IN" dirty="0" err="1" smtClean="0">
                <a:solidFill>
                  <a:schemeClr val="accent6">
                    <a:lumMod val="75000"/>
                  </a:schemeClr>
                </a:solidFill>
              </a:rPr>
              <a:t>myId</a:t>
            </a:r>
            <a:r>
              <a:rPr lang="en-IN" dirty="0" smtClean="0">
                <a:solidFill>
                  <a:schemeClr val="accent6">
                    <a:lumMod val="75000"/>
                  </a:schemeClr>
                </a:solidFill>
              </a:rPr>
              <a:t> </a:t>
            </a:r>
            <a:r>
              <a:rPr lang="en-IN" dirty="0" smtClean="0">
                <a:solidFill>
                  <a:schemeClr val="tx1"/>
                </a:solidFill>
              </a:rPr>
              <a:t>holds value as </a:t>
            </a:r>
            <a:r>
              <a:rPr lang="en-IN" dirty="0" err="1" smtClean="0">
                <a:solidFill>
                  <a:schemeClr val="accent6">
                    <a:lumMod val="75000"/>
                  </a:schemeClr>
                </a:solidFill>
              </a:rPr>
              <a:t>testId</a:t>
            </a:r>
            <a:endParaRPr lang="en-IN" dirty="0" smtClean="0">
              <a:solidFill>
                <a:schemeClr val="accent6">
                  <a:lumMod val="75000"/>
                </a:schemeClr>
              </a:solidFill>
            </a:endParaRPr>
          </a:p>
          <a:p>
            <a:r>
              <a:rPr lang="en-IN" dirty="0" smtClean="0">
                <a:solidFill>
                  <a:schemeClr val="tx1"/>
                </a:solidFill>
              </a:rPr>
              <a:t>Bind the property </a:t>
            </a:r>
            <a:r>
              <a:rPr lang="en-IN" dirty="0" err="1" smtClean="0">
                <a:solidFill>
                  <a:schemeClr val="tx1"/>
                </a:solidFill>
              </a:rPr>
              <a:t>myId</a:t>
            </a:r>
            <a:r>
              <a:rPr lang="en-IN" dirty="0" smtClean="0">
                <a:solidFill>
                  <a:schemeClr val="tx1"/>
                </a:solidFill>
              </a:rPr>
              <a:t> to the ID attribute</a:t>
            </a:r>
          </a:p>
          <a:p>
            <a:r>
              <a:rPr lang="en-IN" dirty="0" smtClean="0">
                <a:solidFill>
                  <a:schemeClr val="tx1"/>
                </a:solidFill>
              </a:rPr>
              <a:t>And the ID gets the value of </a:t>
            </a:r>
            <a:r>
              <a:rPr lang="en-IN" dirty="0" err="1" smtClean="0">
                <a:solidFill>
                  <a:schemeClr val="tx1"/>
                </a:solidFill>
              </a:rPr>
              <a:t>myId</a:t>
            </a:r>
            <a:r>
              <a:rPr lang="en-IN" dirty="0" smtClean="0">
                <a:solidFill>
                  <a:schemeClr val="tx1"/>
                </a:solidFill>
              </a:rPr>
              <a:t> property as </a:t>
            </a:r>
            <a:r>
              <a:rPr lang="en-IN" dirty="0" err="1" smtClean="0">
                <a:solidFill>
                  <a:schemeClr val="tx1"/>
                </a:solidFill>
              </a:rPr>
              <a:t>testId</a:t>
            </a:r>
            <a:endParaRPr lang="en-IN" dirty="0" smtClean="0">
              <a:solidFill>
                <a:schemeClr val="tx1"/>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189738" y="3597649"/>
            <a:ext cx="5033963" cy="3107997"/>
          </a:xfrm>
          <a:prstGeom prst="rect">
            <a:avLst/>
          </a:prstGeom>
        </p:spPr>
      </p:pic>
      <p:pic>
        <p:nvPicPr>
          <p:cNvPr id="5" name="Picture 4"/>
          <p:cNvPicPr>
            <a:picLocks noChangeAspect="1"/>
          </p:cNvPicPr>
          <p:nvPr/>
        </p:nvPicPr>
        <p:blipFill>
          <a:blip r:embed="rId3"/>
          <a:stretch>
            <a:fillRect/>
          </a:stretch>
        </p:blipFill>
        <p:spPr>
          <a:xfrm>
            <a:off x="6420224" y="3710547"/>
            <a:ext cx="2858247" cy="1945529"/>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420224" y="5768974"/>
            <a:ext cx="4620186" cy="935132"/>
          </a:xfrm>
          <a:prstGeom prst="rect">
            <a:avLst/>
          </a:prstGeom>
          <a:ln>
            <a:solidFill>
              <a:schemeClr val="bg1">
                <a:lumMod val="50000"/>
              </a:schemeClr>
            </a:solidFill>
          </a:ln>
        </p:spPr>
      </p:pic>
      <p:cxnSp>
        <p:nvCxnSpPr>
          <p:cNvPr id="11" name="Straight Arrow Connector 10"/>
          <p:cNvCxnSpPr/>
          <p:nvPr/>
        </p:nvCxnSpPr>
        <p:spPr>
          <a:xfrm>
            <a:off x="7355541" y="5379010"/>
            <a:ext cx="0" cy="99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810435" y="5048996"/>
            <a:ext cx="430306" cy="97528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5008655"/>
            <a:ext cx="6656294" cy="132509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24874016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3325" y="3380990"/>
            <a:ext cx="5684558" cy="3255330"/>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8.4 Property Binding [] as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String values property binding [] can also be done as Interpolation{{}}</a:t>
            </a:r>
            <a:endParaRPr lang="en-IN" b="1" dirty="0">
              <a:solidFill>
                <a:schemeClr val="accent6">
                  <a:lumMod val="75000"/>
                </a:schemeClr>
              </a:solidFill>
            </a:endParaRPr>
          </a:p>
        </p:txBody>
      </p:sp>
      <p:cxnSp>
        <p:nvCxnSpPr>
          <p:cNvPr id="16" name="Straight Arrow Connector 15"/>
          <p:cNvCxnSpPr/>
          <p:nvPr/>
        </p:nvCxnSpPr>
        <p:spPr>
          <a:xfrm flipV="1">
            <a:off x="2810435" y="4774085"/>
            <a:ext cx="430306"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srcRect b="14875"/>
          <a:stretch/>
        </p:blipFill>
        <p:spPr>
          <a:xfrm>
            <a:off x="6973141" y="3367759"/>
            <a:ext cx="3476625" cy="2262187"/>
          </a:xfrm>
          <a:prstGeom prst="rect">
            <a:avLst/>
          </a:prstGeom>
          <a:ln>
            <a:solidFill>
              <a:schemeClr val="bg1">
                <a:lumMod val="65000"/>
              </a:schemeClr>
            </a:solidFill>
          </a:ln>
        </p:spPr>
      </p:pic>
      <p:pic>
        <p:nvPicPr>
          <p:cNvPr id="9" name="Picture 8"/>
          <p:cNvPicPr>
            <a:picLocks noChangeAspect="1"/>
          </p:cNvPicPr>
          <p:nvPr/>
        </p:nvPicPr>
        <p:blipFill>
          <a:blip r:embed="rId4"/>
          <a:stretch>
            <a:fillRect/>
          </a:stretch>
        </p:blipFill>
        <p:spPr>
          <a:xfrm>
            <a:off x="6973141" y="5836210"/>
            <a:ext cx="4489917" cy="721134"/>
          </a:xfrm>
          <a:prstGeom prst="rect">
            <a:avLst/>
          </a:prstGeom>
          <a:ln>
            <a:solidFill>
              <a:schemeClr val="bg1">
                <a:lumMod val="65000"/>
              </a:schemeClr>
            </a:solidFill>
          </a:ln>
        </p:spPr>
      </p:pic>
      <p:cxnSp>
        <p:nvCxnSpPr>
          <p:cNvPr id="11" name="Straight Arrow Connector 10"/>
          <p:cNvCxnSpPr/>
          <p:nvPr/>
        </p:nvCxnSpPr>
        <p:spPr>
          <a:xfrm>
            <a:off x="8711453" y="5271247"/>
            <a:ext cx="2395818" cy="75303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4774085"/>
            <a:ext cx="7866530"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10435" y="5008655"/>
            <a:ext cx="524436" cy="101562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25999" y="5008655"/>
            <a:ext cx="7525777" cy="131018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03447" y="5559448"/>
            <a:ext cx="3448329" cy="75939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60046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8.5 Limitations in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Boolean values Interpolation{{}} wont work</a:t>
            </a:r>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01844" y="3091032"/>
            <a:ext cx="4372816" cy="3545371"/>
          </a:xfrm>
          <a:prstGeom prst="rect">
            <a:avLst/>
          </a:prstGeom>
        </p:spPr>
      </p:pic>
      <p:pic>
        <p:nvPicPr>
          <p:cNvPr id="6" name="Picture 5"/>
          <p:cNvPicPr>
            <a:picLocks noChangeAspect="1"/>
          </p:cNvPicPr>
          <p:nvPr/>
        </p:nvPicPr>
        <p:blipFill>
          <a:blip r:embed="rId3"/>
          <a:stretch>
            <a:fillRect/>
          </a:stretch>
        </p:blipFill>
        <p:spPr>
          <a:xfrm>
            <a:off x="5867868" y="4498853"/>
            <a:ext cx="4695825" cy="2105025"/>
          </a:xfrm>
          <a:prstGeom prst="rect">
            <a:avLst/>
          </a:prstGeom>
          <a:ln>
            <a:solidFill>
              <a:schemeClr val="bg1">
                <a:lumMod val="65000"/>
              </a:schemeClr>
            </a:solidFill>
          </a:ln>
        </p:spPr>
      </p:pic>
      <p:pic>
        <p:nvPicPr>
          <p:cNvPr id="10" name="Picture 9"/>
          <p:cNvPicPr>
            <a:picLocks noChangeAspect="1"/>
          </p:cNvPicPr>
          <p:nvPr/>
        </p:nvPicPr>
        <p:blipFill>
          <a:blip r:embed="rId4"/>
          <a:stretch>
            <a:fillRect/>
          </a:stretch>
        </p:blipFill>
        <p:spPr>
          <a:xfrm>
            <a:off x="6924490" y="2616875"/>
            <a:ext cx="3639203" cy="1666767"/>
          </a:xfrm>
          <a:prstGeom prst="rect">
            <a:avLst/>
          </a:prstGeom>
          <a:ln>
            <a:solidFill>
              <a:schemeClr val="bg1">
                <a:lumMod val="65000"/>
              </a:schemeClr>
            </a:solidFill>
          </a:ln>
        </p:spPr>
      </p:pic>
      <p:cxnSp>
        <p:nvCxnSpPr>
          <p:cNvPr id="13" name="Straight Arrow Connector 12"/>
          <p:cNvCxnSpPr/>
          <p:nvPr/>
        </p:nvCxnSpPr>
        <p:spPr>
          <a:xfrm flipV="1">
            <a:off x="4666129" y="3909573"/>
            <a:ext cx="2715933" cy="589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82062" y="3909573"/>
            <a:ext cx="833718" cy="1395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94077" y="4106845"/>
            <a:ext cx="3854308" cy="10181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21911" y="4131633"/>
            <a:ext cx="650781" cy="19866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6379488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9 : Class Binding [class]</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Class Binding</a:t>
            </a:r>
          </a:p>
          <a:p>
            <a:pPr marL="342900" indent="-342900">
              <a:buFont typeface="Wingdings 3" charset="2"/>
              <a:buAutoNum type="arabicPeriod"/>
            </a:pPr>
            <a:r>
              <a:rPr lang="en-IN" sz="2400" dirty="0" smtClean="0"/>
              <a:t>Class Binding On conditions</a:t>
            </a:r>
          </a:p>
          <a:p>
            <a:pPr marL="342900" indent="-342900">
              <a:buFont typeface="Wingdings 3" charset="2"/>
              <a:buAutoNum type="arabicPeriod"/>
            </a:pPr>
            <a:r>
              <a:rPr lang="en-IN" sz="2400" dirty="0" err="1" smtClean="0"/>
              <a:t>NgClass</a:t>
            </a:r>
            <a:r>
              <a:rPr lang="en-IN" sz="2400" dirty="0" smtClean="0"/>
              <a:t> – Custom Angular Class</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Rectangle 1"/>
          <p:cNvSpPr/>
          <p:nvPr/>
        </p:nvSpPr>
        <p:spPr>
          <a:xfrm>
            <a:off x="2675965" y="4881282"/>
            <a:ext cx="2164976" cy="1237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Template</a:t>
            </a:r>
            <a:endParaRPr lang="en-IN" b="1" dirty="0"/>
          </a:p>
        </p:txBody>
      </p:sp>
      <p:sp>
        <p:nvSpPr>
          <p:cNvPr id="7" name="Rectangle 6"/>
          <p:cNvSpPr/>
          <p:nvPr/>
        </p:nvSpPr>
        <p:spPr>
          <a:xfrm>
            <a:off x="6207829" y="4881282"/>
            <a:ext cx="2164976" cy="12371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Class</a:t>
            </a:r>
            <a:endParaRPr lang="en-IN" b="1" dirty="0"/>
          </a:p>
        </p:txBody>
      </p:sp>
      <p:cxnSp>
        <p:nvCxnSpPr>
          <p:cNvPr id="8" name="Straight Connector 7"/>
          <p:cNvCxnSpPr>
            <a:stCxn id="2" idx="3"/>
            <a:endCxn id="7" idx="1"/>
          </p:cNvCxnSpPr>
          <p:nvPr/>
        </p:nvCxnSpPr>
        <p:spPr>
          <a:xfrm>
            <a:off x="4840941" y="5499847"/>
            <a:ext cx="13668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6342" y="5499847"/>
            <a:ext cx="1156086" cy="276999"/>
          </a:xfrm>
          <a:prstGeom prst="rect">
            <a:avLst/>
          </a:prstGeom>
          <a:noFill/>
        </p:spPr>
        <p:txBody>
          <a:bodyPr wrap="none" rtlCol="0">
            <a:spAutoFit/>
          </a:bodyPr>
          <a:lstStyle/>
          <a:p>
            <a:r>
              <a:rPr lang="en-IN" sz="1200" dirty="0" smtClean="0"/>
              <a:t>Class Binding</a:t>
            </a:r>
            <a:endParaRPr lang="en-IN" sz="1200" dirty="0"/>
          </a:p>
        </p:txBody>
      </p:sp>
      <p:cxnSp>
        <p:nvCxnSpPr>
          <p:cNvPr id="11" name="Elbow Connector 10"/>
          <p:cNvCxnSpPr>
            <a:stCxn id="7" idx="2"/>
            <a:endCxn id="2" idx="2"/>
          </p:cNvCxnSpPr>
          <p:nvPr/>
        </p:nvCxnSpPr>
        <p:spPr>
          <a:xfrm rot="5400000">
            <a:off x="5524385" y="4352480"/>
            <a:ext cx="12700" cy="3531864"/>
          </a:xfrm>
          <a:prstGeom prst="bentConnector3">
            <a:avLst>
              <a:gd name="adj1" fmla="val 36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1474" y="6321479"/>
            <a:ext cx="1154483" cy="276999"/>
          </a:xfrm>
          <a:prstGeom prst="rect">
            <a:avLst/>
          </a:prstGeom>
          <a:noFill/>
        </p:spPr>
        <p:txBody>
          <a:bodyPr wrap="none" rtlCol="0">
            <a:spAutoFit/>
          </a:bodyPr>
          <a:lstStyle/>
          <a:p>
            <a:r>
              <a:rPr lang="en-IN" sz="1200" dirty="0" smtClean="0"/>
              <a:t>Data Binding</a:t>
            </a:r>
            <a:endParaRPr lang="en-IN" sz="12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2411954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9.1 Class Binding [class]</a:t>
            </a:r>
            <a:endParaRPr lang="en-IN" b="1" dirty="0"/>
          </a:p>
        </p:txBody>
      </p:sp>
      <p:pic>
        <p:nvPicPr>
          <p:cNvPr id="7" name="Picture 6"/>
          <p:cNvPicPr>
            <a:picLocks noChangeAspect="1"/>
          </p:cNvPicPr>
          <p:nvPr/>
        </p:nvPicPr>
        <p:blipFill>
          <a:blip r:embed="rId2"/>
          <a:stretch>
            <a:fillRect/>
          </a:stretch>
        </p:blipFill>
        <p:spPr>
          <a:xfrm>
            <a:off x="1277471" y="2403339"/>
            <a:ext cx="4572000" cy="4276800"/>
          </a:xfrm>
          <a:prstGeom prst="rect">
            <a:avLst/>
          </a:prstGeom>
        </p:spPr>
      </p:pic>
      <p:pic>
        <p:nvPicPr>
          <p:cNvPr id="8" name="Picture 7"/>
          <p:cNvPicPr>
            <a:picLocks noChangeAspect="1"/>
          </p:cNvPicPr>
          <p:nvPr/>
        </p:nvPicPr>
        <p:blipFill>
          <a:blip r:embed="rId3"/>
          <a:stretch>
            <a:fillRect/>
          </a:stretch>
        </p:blipFill>
        <p:spPr>
          <a:xfrm>
            <a:off x="6824382" y="2509473"/>
            <a:ext cx="3733800" cy="3048000"/>
          </a:xfrm>
          <a:prstGeom prst="rect">
            <a:avLst/>
          </a:prstGeom>
          <a:ln>
            <a:solidFill>
              <a:srgbClr val="0070C0"/>
            </a:solidFill>
          </a:ln>
        </p:spPr>
      </p:pic>
      <p:cxnSp>
        <p:nvCxnSpPr>
          <p:cNvPr id="11" name="Straight Arrow Connector 10"/>
          <p:cNvCxnSpPr/>
          <p:nvPr/>
        </p:nvCxnSpPr>
        <p:spPr>
          <a:xfrm>
            <a:off x="3671047" y="3563471"/>
            <a:ext cx="3496235" cy="16539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71047" y="3334871"/>
            <a:ext cx="3832412" cy="135815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33265" y="3088019"/>
            <a:ext cx="3866029" cy="10959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74732" y="3168879"/>
            <a:ext cx="1053658"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118115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9.2 </a:t>
            </a:r>
            <a:r>
              <a:rPr lang="en-IN" b="1" dirty="0"/>
              <a:t>Class Binding On </a:t>
            </a:r>
            <a:r>
              <a:rPr lang="en-IN" b="1" dirty="0" smtClean="0"/>
              <a:t>conditions    </a:t>
            </a:r>
            <a:r>
              <a:rPr lang="en-IN" sz="2000" dirty="0" smtClean="0"/>
              <a:t>[</a:t>
            </a:r>
            <a:r>
              <a:rPr lang="en-IN" sz="2000" dirty="0" err="1" smtClean="0"/>
              <a:t>class.classname</a:t>
            </a:r>
            <a:r>
              <a:rPr lang="en-IN" sz="2000" dirty="0" smtClean="0"/>
              <a:t>]=</a:t>
            </a:r>
            <a:r>
              <a:rPr lang="en-IN" sz="2000" dirty="0" err="1" smtClean="0"/>
              <a:t>BooleanProperty</a:t>
            </a:r>
            <a:endParaRPr lang="en-IN" sz="2000" dirty="0"/>
          </a:p>
        </p:txBody>
      </p:sp>
      <p:pic>
        <p:nvPicPr>
          <p:cNvPr id="3" name="Picture 2"/>
          <p:cNvPicPr>
            <a:picLocks noChangeAspect="1"/>
          </p:cNvPicPr>
          <p:nvPr/>
        </p:nvPicPr>
        <p:blipFill>
          <a:blip r:embed="rId2"/>
          <a:stretch>
            <a:fillRect/>
          </a:stretch>
        </p:blipFill>
        <p:spPr>
          <a:xfrm>
            <a:off x="7358623" y="2474259"/>
            <a:ext cx="3933825" cy="2209800"/>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1255900" y="2474259"/>
            <a:ext cx="4593572" cy="4160670"/>
          </a:xfrm>
          <a:prstGeom prst="rect">
            <a:avLst/>
          </a:prstGeom>
        </p:spPr>
      </p:pic>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267635"/>
            <a:ext cx="1618130" cy="244288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353235" y="4173202"/>
            <a:ext cx="5109883" cy="22281"/>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070847" y="3253403"/>
            <a:ext cx="767895" cy="72020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68700" y="3235147"/>
            <a:ext cx="2394418" cy="93805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Date Placeholder 35"/>
          <p:cNvSpPr>
            <a:spLocks noGrp="1"/>
          </p:cNvSpPr>
          <p:nvPr>
            <p:ph type="dt" sz="half" idx="10"/>
          </p:nvPr>
        </p:nvSpPr>
        <p:spPr/>
        <p:txBody>
          <a:bodyPr/>
          <a:lstStyle/>
          <a:p>
            <a:r>
              <a:rPr lang="en-US" smtClean="0"/>
              <a:t>5/6/2019</a:t>
            </a:r>
            <a:endParaRPr lang="en-US" dirty="0"/>
          </a:p>
        </p:txBody>
      </p:sp>
      <p:sp>
        <p:nvSpPr>
          <p:cNvPr id="37" name="Slide Number Placeholder 36"/>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3796132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14129"/>
          <a:stretch/>
        </p:blipFill>
        <p:spPr>
          <a:xfrm>
            <a:off x="7463118" y="2494499"/>
            <a:ext cx="3952875" cy="2077501"/>
          </a:xfrm>
          <a:prstGeom prst="rect">
            <a:avLst/>
          </a:prstGeom>
        </p:spPr>
      </p:pic>
      <p:pic>
        <p:nvPicPr>
          <p:cNvPr id="5" name="Picture 4"/>
          <p:cNvPicPr>
            <a:picLocks noChangeAspect="1"/>
          </p:cNvPicPr>
          <p:nvPr/>
        </p:nvPicPr>
        <p:blipFill>
          <a:blip r:embed="rId3"/>
          <a:stretch>
            <a:fillRect/>
          </a:stretch>
        </p:blipFill>
        <p:spPr>
          <a:xfrm>
            <a:off x="1154953" y="2367274"/>
            <a:ext cx="4721411" cy="4341052"/>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9.3 </a:t>
            </a:r>
            <a:r>
              <a:rPr lang="en-IN" b="1" dirty="0" err="1" smtClean="0"/>
              <a:t>NgClass</a:t>
            </a:r>
            <a:r>
              <a:rPr lang="en-IN" b="1" dirty="0" smtClean="0"/>
              <a:t> – Custom Angular Class</a:t>
            </a:r>
            <a:r>
              <a:rPr lang="en-IN" dirty="0"/>
              <a:t/>
            </a:r>
            <a:br>
              <a:rPr lang="en-IN" dirty="0"/>
            </a:br>
            <a:r>
              <a:rPr lang="en-IN" sz="2000" dirty="0"/>
              <a:t>[</a:t>
            </a:r>
            <a:r>
              <a:rPr lang="en-IN" sz="2000" dirty="0" err="1"/>
              <a:t>ngClass</a:t>
            </a:r>
            <a:r>
              <a:rPr lang="en-IN" sz="2000" dirty="0"/>
              <a:t>]="</a:t>
            </a:r>
            <a:r>
              <a:rPr lang="en-IN" sz="2000" dirty="0" err="1"/>
              <a:t>custClass</a:t>
            </a:r>
            <a:r>
              <a:rPr lang="en-IN" sz="2000" dirty="0"/>
              <a:t>"</a:t>
            </a:r>
          </a:p>
        </p:txBody>
      </p:sp>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193794"/>
            <a:ext cx="810010" cy="2516723"/>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515658" y="4361461"/>
            <a:ext cx="4266780" cy="4862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253753" y="3973608"/>
            <a:ext cx="3528685" cy="33120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333901" y="4026941"/>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1" name="Rectangle 20"/>
          <p:cNvSpPr/>
          <p:nvPr/>
        </p:nvSpPr>
        <p:spPr>
          <a:xfrm>
            <a:off x="1536959" y="5806709"/>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4" name="Rectangle 23"/>
          <p:cNvSpPr/>
          <p:nvPr/>
        </p:nvSpPr>
        <p:spPr>
          <a:xfrm>
            <a:off x="2874733" y="5048801"/>
            <a:ext cx="577025" cy="202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7" name="Date Placeholder 16"/>
          <p:cNvSpPr>
            <a:spLocks noGrp="1"/>
          </p:cNvSpPr>
          <p:nvPr>
            <p:ph type="dt" sz="half" idx="10"/>
          </p:nvPr>
        </p:nvSpPr>
        <p:spPr/>
        <p:txBody>
          <a:bodyPr/>
          <a:lstStyle/>
          <a:p>
            <a:r>
              <a:rPr lang="en-US" smtClean="0"/>
              <a:t>5/6/2019</a:t>
            </a:r>
            <a:endParaRPr lang="en-US" dirty="0"/>
          </a:p>
        </p:txBody>
      </p:sp>
      <p:sp>
        <p:nvSpPr>
          <p:cNvPr id="18" name="Slide Number Placeholder 17"/>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194451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Angular History</a:t>
            </a:r>
            <a:endParaRPr lang="en-IN" b="1" dirty="0"/>
          </a:p>
        </p:txBody>
      </p:sp>
      <p:sp>
        <p:nvSpPr>
          <p:cNvPr id="3" name="Content Placeholder 2"/>
          <p:cNvSpPr>
            <a:spLocks noGrp="1"/>
          </p:cNvSpPr>
          <p:nvPr>
            <p:ph idx="1"/>
          </p:nvPr>
        </p:nvSpPr>
        <p:spPr/>
        <p:txBody>
          <a:bodyPr>
            <a:normAutofit/>
          </a:bodyPr>
          <a:lstStyle/>
          <a:p>
            <a:r>
              <a:rPr lang="en-IN" dirty="0" smtClean="0"/>
              <a:t>2010 – Angular JS</a:t>
            </a:r>
          </a:p>
          <a:p>
            <a:r>
              <a:rPr lang="en-IN" dirty="0" smtClean="0"/>
              <a:t>2016 – Angular 2 (Currently called as Angular)</a:t>
            </a:r>
          </a:p>
          <a:p>
            <a:r>
              <a:rPr lang="en-IN" dirty="0" smtClean="0"/>
              <a:t>2016 Dec – Angular 4 (Angular 3 was skipped to avoid confusion due to misalignment of the router package) </a:t>
            </a:r>
          </a:p>
          <a:p>
            <a:r>
              <a:rPr lang="en-IN" dirty="0" smtClean="0"/>
              <a:t>2017 Nov – Angular 5</a:t>
            </a:r>
          </a:p>
          <a:p>
            <a:r>
              <a:rPr lang="en-IN" dirty="0" smtClean="0"/>
              <a:t>2018 Apr -  Angular 6</a:t>
            </a:r>
          </a:p>
          <a:p>
            <a:r>
              <a:rPr lang="en-IN" dirty="0" smtClean="0"/>
              <a:t>2018 Oct – Angular 7</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82665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10 : Event Binding()</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Data Binding Vs Event Binding</a:t>
            </a:r>
          </a:p>
          <a:p>
            <a:pPr marL="342900" indent="-342900">
              <a:buFont typeface="Wingdings 3" charset="2"/>
              <a:buAutoNum type="arabicPeriod"/>
            </a:pPr>
            <a:r>
              <a:rPr lang="en-IN" sz="2400" dirty="0"/>
              <a:t>Event Binding : </a:t>
            </a:r>
            <a:r>
              <a:rPr lang="en-IN" sz="2400" dirty="0" smtClean="0"/>
              <a:t>Example</a:t>
            </a:r>
          </a:p>
          <a:p>
            <a:pPr marL="342900" indent="-342900">
              <a:buFont typeface="Wingdings 3" charset="2"/>
              <a:buAutoNum type="arabicPeriod"/>
            </a:pPr>
            <a:r>
              <a:rPr lang="en-IN" sz="2400" dirty="0" smtClean="0"/>
              <a:t>Pass event as a parameter</a:t>
            </a:r>
          </a:p>
          <a:p>
            <a:pPr marL="342900" indent="-342900">
              <a:buFont typeface="Wingdings 3" charset="2"/>
              <a:buAutoNum type="arabicPeriod"/>
            </a:pPr>
            <a:r>
              <a:rPr lang="en-IN" sz="2400" dirty="0" smtClean="0"/>
              <a:t>Inline Click Event</a:t>
            </a:r>
            <a:endParaRPr lang="en-IN" sz="2400"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550391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10.1 Data Binding Vs Event Binding</a:t>
            </a:r>
            <a:endParaRPr lang="en-IN" sz="2000" dirty="0"/>
          </a:p>
        </p:txBody>
      </p:sp>
      <p:sp>
        <p:nvSpPr>
          <p:cNvPr id="3" name="Content Placeholder 2"/>
          <p:cNvSpPr>
            <a:spLocks noGrp="1"/>
          </p:cNvSpPr>
          <p:nvPr>
            <p:ph idx="1"/>
          </p:nvPr>
        </p:nvSpPr>
        <p:spPr/>
        <p:txBody>
          <a:bodyPr/>
          <a:lstStyle/>
          <a:p>
            <a:r>
              <a:rPr lang="en-IN" dirty="0" smtClean="0"/>
              <a:t>Data Binding: Where the data flows from Component class to Component Template. Any changes in class property will get update in template too</a:t>
            </a:r>
          </a:p>
          <a:p>
            <a:r>
              <a:rPr lang="en-IN" dirty="0" smtClean="0"/>
              <a:t>Event Binding: Sometimes we have to bind user interaction like mouse event or Keyboard event then we have to keep data floe from template to class also called Event Binding</a:t>
            </a:r>
          </a:p>
          <a:p>
            <a:r>
              <a:rPr lang="en-IN" dirty="0" smtClean="0"/>
              <a:t>For event bind we need to bind a event function for the component. Like,</a:t>
            </a:r>
          </a:p>
          <a:p>
            <a:pPr lvl="1"/>
            <a:r>
              <a:rPr lang="en-IN" dirty="0" smtClean="0"/>
              <a:t>Click event for button</a:t>
            </a:r>
          </a:p>
          <a:p>
            <a:pPr lvl="1"/>
            <a:r>
              <a:rPr lang="en-IN" dirty="0" err="1" smtClean="0"/>
              <a:t>OnFocus</a:t>
            </a:r>
            <a:r>
              <a:rPr lang="en-IN" dirty="0" smtClean="0"/>
              <a:t> for textbox</a:t>
            </a:r>
          </a:p>
          <a:p>
            <a:pPr lvl="1"/>
            <a:r>
              <a:rPr lang="en-IN" dirty="0" smtClean="0"/>
              <a:t>Mouse over for image</a:t>
            </a:r>
          </a:p>
          <a:p>
            <a:pPr lvl="1"/>
            <a:endParaRPr lang="en-IN" dirty="0" smtClean="0"/>
          </a:p>
        </p:txBody>
      </p:sp>
      <p:sp>
        <p:nvSpPr>
          <p:cNvPr id="15" name="Rectangle 14"/>
          <p:cNvSpPr/>
          <p:nvPr/>
        </p:nvSpPr>
        <p:spPr>
          <a:xfrm>
            <a:off x="6898341" y="5378823"/>
            <a:ext cx="1255289"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Template</a:t>
            </a:r>
            <a:endParaRPr lang="en-IN" sz="1400" b="1" dirty="0"/>
          </a:p>
        </p:txBody>
      </p:sp>
      <p:sp>
        <p:nvSpPr>
          <p:cNvPr id="17" name="Rectangle 16"/>
          <p:cNvSpPr/>
          <p:nvPr/>
        </p:nvSpPr>
        <p:spPr>
          <a:xfrm>
            <a:off x="10430205" y="5378823"/>
            <a:ext cx="1255289"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Class</a:t>
            </a:r>
            <a:endParaRPr lang="en-IN" sz="1400" b="1" dirty="0"/>
          </a:p>
        </p:txBody>
      </p:sp>
      <p:cxnSp>
        <p:nvCxnSpPr>
          <p:cNvPr id="25" name="Elbow Connector 24"/>
          <p:cNvCxnSpPr>
            <a:stCxn id="17" idx="2"/>
            <a:endCxn id="15" idx="2"/>
          </p:cNvCxnSpPr>
          <p:nvPr/>
        </p:nvCxnSpPr>
        <p:spPr>
          <a:xfrm rot="5400000">
            <a:off x="9291918" y="4365927"/>
            <a:ext cx="12700" cy="3531864"/>
          </a:xfrm>
          <a:prstGeom prst="bentConnector3">
            <a:avLst>
              <a:gd name="adj1" fmla="val 338823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61884" y="6251468"/>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27" name="Elbow Connector 26"/>
          <p:cNvCxnSpPr>
            <a:stCxn id="15" idx="0"/>
            <a:endCxn id="17" idx="0"/>
          </p:cNvCxnSpPr>
          <p:nvPr/>
        </p:nvCxnSpPr>
        <p:spPr>
          <a:xfrm rot="5400000" flipH="1" flipV="1">
            <a:off x="9291918" y="3612891"/>
            <a:ext cx="12700" cy="3531864"/>
          </a:xfrm>
          <a:prstGeom prst="bentConnector3">
            <a:avLst>
              <a:gd name="adj1" fmla="val 2964709"/>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808496" y="5002306"/>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31" name="Date Placeholder 30"/>
          <p:cNvSpPr>
            <a:spLocks noGrp="1"/>
          </p:cNvSpPr>
          <p:nvPr>
            <p:ph type="dt" sz="half" idx="10"/>
          </p:nvPr>
        </p:nvSpPr>
        <p:spPr/>
        <p:txBody>
          <a:bodyPr/>
          <a:lstStyle/>
          <a:p>
            <a:r>
              <a:rPr lang="en-US" smtClean="0"/>
              <a:t>5/6/2019</a:t>
            </a:r>
            <a:endParaRPr lang="en-US" dirty="0"/>
          </a:p>
        </p:txBody>
      </p:sp>
      <p:sp>
        <p:nvSpPr>
          <p:cNvPr id="32" name="Slide Number Placeholder 31"/>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41552416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10.2 Event Binding : Example</a:t>
            </a:r>
            <a:endParaRPr lang="en-IN" sz="2000" dirty="0"/>
          </a:p>
        </p:txBody>
      </p:sp>
      <p:pic>
        <p:nvPicPr>
          <p:cNvPr id="4" name="Content Placeholder 3"/>
          <p:cNvPicPr>
            <a:picLocks noGrp="1" noChangeAspect="1"/>
          </p:cNvPicPr>
          <p:nvPr>
            <p:ph idx="1"/>
          </p:nvPr>
        </p:nvPicPr>
        <p:blipFill>
          <a:blip r:embed="rId2"/>
          <a:stretch>
            <a:fillRect/>
          </a:stretch>
        </p:blipFill>
        <p:spPr>
          <a:xfrm>
            <a:off x="1154954" y="2390960"/>
            <a:ext cx="5048510" cy="3929157"/>
          </a:xfrm>
          <a:prstGeom prst="rect">
            <a:avLst/>
          </a:prstGeom>
        </p:spPr>
      </p:pic>
      <p:pic>
        <p:nvPicPr>
          <p:cNvPr id="5" name="Picture 4"/>
          <p:cNvPicPr>
            <a:picLocks noChangeAspect="1"/>
          </p:cNvPicPr>
          <p:nvPr/>
        </p:nvPicPr>
        <p:blipFill rotWithShape="1">
          <a:blip r:embed="rId3"/>
          <a:srcRect b="25290"/>
          <a:stretch/>
        </p:blipFill>
        <p:spPr>
          <a:xfrm>
            <a:off x="7208744" y="3469153"/>
            <a:ext cx="2857500" cy="1465918"/>
          </a:xfrm>
          <a:prstGeom prst="rect">
            <a:avLst/>
          </a:prstGeom>
          <a:ln>
            <a:solidFill>
              <a:schemeClr val="bg1">
                <a:lumMod val="50000"/>
              </a:schemeClr>
            </a:solidFill>
          </a:ln>
        </p:spPr>
      </p:pic>
      <p:cxnSp>
        <p:nvCxnSpPr>
          <p:cNvPr id="7" name="Straight Arrow Connector 6"/>
          <p:cNvCxnSpPr/>
          <p:nvPr/>
        </p:nvCxnSpPr>
        <p:spPr>
          <a:xfrm flipH="1">
            <a:off x="2043953" y="3469153"/>
            <a:ext cx="1635256" cy="20306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8545540">
            <a:off x="2857662" y="3839378"/>
            <a:ext cx="1183337" cy="276999"/>
          </a:xfrm>
          <a:prstGeom prst="rect">
            <a:avLst/>
          </a:prstGeom>
          <a:solidFill>
            <a:srgbClr val="FFFF00"/>
          </a:solidFill>
        </p:spPr>
        <p:txBody>
          <a:bodyPr wrap="none" rtlCol="0">
            <a:spAutoFit/>
          </a:bodyPr>
          <a:lstStyle/>
          <a:p>
            <a:r>
              <a:rPr lang="en-IN" sz="1200" b="1" dirty="0" smtClean="0"/>
              <a:t>Event Binding</a:t>
            </a:r>
            <a:endParaRPr lang="en-IN" sz="1200" b="1" dirty="0"/>
          </a:p>
        </p:txBody>
      </p:sp>
      <p:cxnSp>
        <p:nvCxnSpPr>
          <p:cNvPr id="16" name="Straight Arrow Connector 15"/>
          <p:cNvCxnSpPr/>
          <p:nvPr/>
        </p:nvCxnSpPr>
        <p:spPr>
          <a:xfrm flipH="1" flipV="1">
            <a:off x="1793249" y="3996789"/>
            <a:ext cx="748245" cy="12378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3496503">
            <a:off x="1480074" y="4564840"/>
            <a:ext cx="1135247" cy="276999"/>
          </a:xfrm>
          <a:prstGeom prst="rect">
            <a:avLst/>
          </a:prstGeom>
          <a:solidFill>
            <a:srgbClr val="FF0000"/>
          </a:solidFill>
        </p:spPr>
        <p:txBody>
          <a:bodyPr wrap="none" rtlCol="0">
            <a:spAutoFit/>
          </a:bodyPr>
          <a:lstStyle/>
          <a:p>
            <a:r>
              <a:rPr lang="en-IN" sz="1200" b="1" dirty="0" smtClean="0"/>
              <a:t>Data Binding</a:t>
            </a:r>
            <a:endParaRPr lang="en-IN" sz="1200" b="1" dirty="0"/>
          </a:p>
        </p:txBody>
      </p:sp>
      <p:cxnSp>
        <p:nvCxnSpPr>
          <p:cNvPr id="19" name="Straight Arrow Connector 18"/>
          <p:cNvCxnSpPr/>
          <p:nvPr/>
        </p:nvCxnSpPr>
        <p:spPr>
          <a:xfrm>
            <a:off x="1936376" y="3996789"/>
            <a:ext cx="6158753" cy="5654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677242"/>
            <a:ext cx="4917253" cy="11587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792198" y="3469153"/>
            <a:ext cx="4746895" cy="1146567"/>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3" name="Date Placeholder 32"/>
          <p:cNvSpPr>
            <a:spLocks noGrp="1"/>
          </p:cNvSpPr>
          <p:nvPr>
            <p:ph type="dt" sz="half" idx="10"/>
          </p:nvPr>
        </p:nvSpPr>
        <p:spPr/>
        <p:txBody>
          <a:bodyPr/>
          <a:lstStyle/>
          <a:p>
            <a:r>
              <a:rPr lang="en-US" smtClean="0"/>
              <a:t>5/6/2019</a:t>
            </a:r>
            <a:endParaRPr lang="en-US" dirty="0"/>
          </a:p>
        </p:txBody>
      </p:sp>
      <p:sp>
        <p:nvSpPr>
          <p:cNvPr id="34" name="Slide Number Placeholder 3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27846076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436864" y="2719107"/>
            <a:ext cx="4467225" cy="38671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844929" y="2506185"/>
            <a:ext cx="4937306" cy="3762705"/>
          </a:xfrm>
          <a:prstGeom prst="rect">
            <a:avLst/>
          </a:prstGeom>
        </p:spPr>
      </p:pic>
      <p:sp>
        <p:nvSpPr>
          <p:cNvPr id="2" name="Title 1"/>
          <p:cNvSpPr>
            <a:spLocks noGrp="1"/>
          </p:cNvSpPr>
          <p:nvPr>
            <p:ph type="title"/>
          </p:nvPr>
        </p:nvSpPr>
        <p:spPr/>
        <p:txBody>
          <a:bodyPr/>
          <a:lstStyle/>
          <a:p>
            <a:r>
              <a:rPr lang="en-IN" b="1" dirty="0" smtClean="0"/>
              <a:t>10.3 Pass event as a parameter</a:t>
            </a:r>
            <a:endParaRPr lang="en-IN" sz="2000" dirty="0"/>
          </a:p>
        </p:txBody>
      </p:sp>
      <p:cxnSp>
        <p:nvCxnSpPr>
          <p:cNvPr id="7" name="Straight Arrow Connector 6"/>
          <p:cNvCxnSpPr/>
          <p:nvPr/>
        </p:nvCxnSpPr>
        <p:spPr>
          <a:xfrm flipH="1">
            <a:off x="1499558" y="3469153"/>
            <a:ext cx="1362023"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499558" y="3996789"/>
            <a:ext cx="344320" cy="16778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36376" y="3996789"/>
            <a:ext cx="4709245" cy="307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304589"/>
            <a:ext cx="3266039" cy="1531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66271" y="3469153"/>
            <a:ext cx="1574626"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4079" y="3790782"/>
            <a:ext cx="5716397" cy="17530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Date Placeholder 33"/>
          <p:cNvSpPr>
            <a:spLocks noGrp="1"/>
          </p:cNvSpPr>
          <p:nvPr>
            <p:ph type="dt" sz="half" idx="10"/>
          </p:nvPr>
        </p:nvSpPr>
        <p:spPr/>
        <p:txBody>
          <a:bodyPr/>
          <a:lstStyle/>
          <a:p>
            <a:r>
              <a:rPr lang="en-US" smtClean="0"/>
              <a:t>5/6/2019</a:t>
            </a:r>
            <a:endParaRPr lang="en-US" dirty="0"/>
          </a:p>
        </p:txBody>
      </p:sp>
      <p:sp>
        <p:nvSpPr>
          <p:cNvPr id="35" name="Slide Number Placeholder 34"/>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3894852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381750" y="2649350"/>
            <a:ext cx="2628900" cy="1933575"/>
          </a:xfrm>
          <a:prstGeom prst="rect">
            <a:avLst/>
          </a:prstGeom>
        </p:spPr>
      </p:pic>
      <p:pic>
        <p:nvPicPr>
          <p:cNvPr id="3" name="Picture 2"/>
          <p:cNvPicPr>
            <a:picLocks noChangeAspect="1"/>
          </p:cNvPicPr>
          <p:nvPr/>
        </p:nvPicPr>
        <p:blipFill>
          <a:blip r:embed="rId3"/>
          <a:stretch>
            <a:fillRect/>
          </a:stretch>
        </p:blipFill>
        <p:spPr>
          <a:xfrm>
            <a:off x="718690" y="2482314"/>
            <a:ext cx="4695825" cy="3028950"/>
          </a:xfrm>
          <a:prstGeom prst="rect">
            <a:avLst/>
          </a:prstGeom>
        </p:spPr>
      </p:pic>
      <p:sp>
        <p:nvSpPr>
          <p:cNvPr id="2" name="Title 1"/>
          <p:cNvSpPr>
            <a:spLocks noGrp="1"/>
          </p:cNvSpPr>
          <p:nvPr>
            <p:ph type="title"/>
          </p:nvPr>
        </p:nvSpPr>
        <p:spPr/>
        <p:txBody>
          <a:bodyPr/>
          <a:lstStyle/>
          <a:p>
            <a:r>
              <a:rPr lang="en-IN" b="1" dirty="0" smtClean="0"/>
              <a:t>10.4 Inline Click Event</a:t>
            </a:r>
            <a:endParaRPr lang="en-IN" sz="2000" dirty="0"/>
          </a:p>
        </p:txBody>
      </p:sp>
      <p:cxnSp>
        <p:nvCxnSpPr>
          <p:cNvPr id="16" name="Straight Arrow Connector 15"/>
          <p:cNvCxnSpPr/>
          <p:nvPr/>
        </p:nvCxnSpPr>
        <p:spPr>
          <a:xfrm>
            <a:off x="1613647" y="3897735"/>
            <a:ext cx="4768103" cy="24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59" y="3996789"/>
            <a:ext cx="511745" cy="986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963272" y="3496209"/>
            <a:ext cx="1223681" cy="1487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035559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11.1 Template Reference Variable</a:t>
            </a:r>
            <a:endParaRPr lang="en-IN" b="1" dirty="0"/>
          </a:p>
        </p:txBody>
      </p:sp>
      <p:sp>
        <p:nvSpPr>
          <p:cNvPr id="5" name="Text Placeholder 4"/>
          <p:cNvSpPr>
            <a:spLocks noGrp="1"/>
          </p:cNvSpPr>
          <p:nvPr>
            <p:ph idx="1"/>
          </p:nvPr>
        </p:nvSpPr>
        <p:spPr>
          <a:xfrm>
            <a:off x="1165411" y="2697630"/>
            <a:ext cx="10478292" cy="2467267"/>
          </a:xfrm>
        </p:spPr>
        <p:txBody>
          <a:bodyPr numCol="1">
            <a:noAutofit/>
          </a:bodyPr>
          <a:lstStyle/>
          <a:p>
            <a:r>
              <a:rPr lang="en-IN" sz="2000" dirty="0" smtClean="0"/>
              <a:t>A way to pass a data from template component and pass that </a:t>
            </a:r>
            <a:r>
              <a:rPr lang="en-IN" sz="2000" dirty="0" err="1" smtClean="0"/>
              <a:t>vaue</a:t>
            </a:r>
            <a:r>
              <a:rPr lang="en-IN" sz="2000" dirty="0" smtClean="0"/>
              <a:t> to class through a event handler property.</a:t>
            </a:r>
          </a:p>
          <a:p>
            <a:r>
              <a:rPr lang="en-IN" sz="2000" dirty="0" smtClean="0"/>
              <a:t>In the below example,</a:t>
            </a:r>
          </a:p>
          <a:p>
            <a:pPr marL="0" indent="0">
              <a:buNone/>
            </a:pPr>
            <a:r>
              <a:rPr lang="en-IN" sz="2400" dirty="0"/>
              <a:t>	</a:t>
            </a:r>
            <a:r>
              <a:rPr lang="en-IN" dirty="0" smtClean="0"/>
              <a:t>We are passing the value types in the boxed while clicking the button. So we are binding textbox and button using </a:t>
            </a:r>
            <a:r>
              <a:rPr lang="en-IN" b="1" dirty="0" smtClean="0">
                <a:solidFill>
                  <a:schemeClr val="accent2">
                    <a:lumMod val="60000"/>
                    <a:lumOff val="40000"/>
                  </a:schemeClr>
                </a:solidFill>
              </a:rPr>
              <a:t>inputTxt</a:t>
            </a:r>
            <a:r>
              <a:rPr lang="en-IN" b="1" dirty="0" smtClean="0">
                <a:solidFill>
                  <a:schemeClr val="accent5">
                    <a:lumMod val="75000"/>
                  </a:schemeClr>
                </a:solidFill>
              </a:rPr>
              <a:t> </a:t>
            </a:r>
            <a:r>
              <a:rPr lang="en-IN" dirty="0" smtClean="0"/>
              <a:t>and passing that to class through a even handler method </a:t>
            </a:r>
            <a:r>
              <a:rPr lang="en-IN" dirty="0" err="1" smtClean="0">
                <a:solidFill>
                  <a:schemeClr val="accent2">
                    <a:lumMod val="60000"/>
                    <a:lumOff val="40000"/>
                  </a:schemeClr>
                </a:solidFill>
              </a:rPr>
              <a:t>OnClick</a:t>
            </a:r>
            <a:r>
              <a:rPr lang="en-IN" dirty="0" smtClean="0">
                <a:solidFill>
                  <a:schemeClr val="accent2">
                    <a:lumMod val="60000"/>
                    <a:lumOff val="40000"/>
                  </a:schemeClr>
                </a:solidFill>
              </a:rPr>
              <a:t> </a:t>
            </a:r>
            <a:r>
              <a:rPr lang="en-IN" dirty="0" smtClean="0"/>
              <a:t>and passing the textbox box value as parameter</a:t>
            </a:r>
            <a:endParaRPr lang="en-IN"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55</a:t>
            </a:fld>
            <a:endParaRPr lang="en-US" dirty="0"/>
          </a:p>
        </p:txBody>
      </p:sp>
      <p:sp>
        <p:nvSpPr>
          <p:cNvPr id="2" name="Rectangle 1"/>
          <p:cNvSpPr/>
          <p:nvPr/>
        </p:nvSpPr>
        <p:spPr>
          <a:xfrm>
            <a:off x="1154954" y="5493344"/>
            <a:ext cx="10224247" cy="646331"/>
          </a:xfrm>
          <a:prstGeom prst="rect">
            <a:avLst/>
          </a:prstGeom>
          <a:solidFill>
            <a:srgbClr val="002060"/>
          </a:solidFill>
        </p:spPr>
        <p:txBody>
          <a:bodyPr wrap="square">
            <a:spAutoFit/>
          </a:bodyPr>
          <a:lstStyle/>
          <a:p>
            <a:r>
              <a:rPr lang="en-IN" dirty="0" smtClean="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#inputTxt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"text"</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(click)</a:t>
            </a:r>
            <a:r>
              <a:rPr lang="en-IN" dirty="0">
                <a:solidFill>
                  <a:srgbClr val="D4D4D4"/>
                </a:solidFill>
                <a:latin typeface="Consolas" panose="020B0609020204030204" pitchFamily="49" charset="0"/>
              </a:rPr>
              <a:t>='</a:t>
            </a:r>
            <a:r>
              <a:rPr lang="en-IN" dirty="0" err="1">
                <a:solidFill>
                  <a:srgbClr val="DCDCAA"/>
                </a:solidFill>
                <a:latin typeface="Consolas" panose="020B0609020204030204" pitchFamily="49" charset="0"/>
              </a:rPr>
              <a:t>OnClick</a:t>
            </a:r>
            <a:r>
              <a:rPr lang="en-IN" dirty="0">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inputTxt</a:t>
            </a:r>
            <a:r>
              <a:rPr lang="en-IN" dirty="0" err="1">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 =</a:t>
            </a:r>
            <a:r>
              <a:rPr lang="en-IN" dirty="0" smtClean="0">
                <a:solidFill>
                  <a:srgbClr val="CE9178"/>
                </a:solidFill>
                <a:latin typeface="Consolas" panose="020B0609020204030204" pitchFamily="49" charset="0"/>
              </a:rPr>
              <a:t>'button`</a:t>
            </a:r>
            <a:r>
              <a:rPr lang="en-IN" dirty="0" smtClean="0">
                <a:solidFill>
                  <a:srgbClr val="D4D4D4"/>
                </a:solidFill>
                <a:latin typeface="Consolas" panose="020B0609020204030204" pitchFamily="49" charset="0"/>
              </a:rPr>
              <a:t> </a:t>
            </a:r>
            <a:r>
              <a:rPr lang="en-IN" dirty="0" smtClean="0">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'Click</a:t>
            </a:r>
            <a:r>
              <a:rPr lang="en-IN" dirty="0" smtClean="0">
                <a:solidFill>
                  <a:srgbClr val="CE9178"/>
                </a:solidFill>
                <a:latin typeface="Consolas" panose="020B0609020204030204" pitchFamily="49" charset="0"/>
              </a:rPr>
              <a:t>'</a:t>
            </a:r>
            <a:r>
              <a:rPr lang="en-IN" dirty="0" smtClean="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3" name="Rectangle 2"/>
          <p:cNvSpPr/>
          <p:nvPr/>
        </p:nvSpPr>
        <p:spPr>
          <a:xfrm>
            <a:off x="2060865" y="5530062"/>
            <a:ext cx="1271358"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227676" y="5816509"/>
            <a:ext cx="1861395"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82700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17877" y="2668400"/>
            <a:ext cx="2714625" cy="1895475"/>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628650" y="2439678"/>
            <a:ext cx="5753100" cy="3600450"/>
          </a:xfrm>
          <a:prstGeom prst="rect">
            <a:avLst/>
          </a:prstGeom>
        </p:spPr>
      </p:pic>
      <p:sp>
        <p:nvSpPr>
          <p:cNvPr id="2" name="Title 1"/>
          <p:cNvSpPr>
            <a:spLocks noGrp="1"/>
          </p:cNvSpPr>
          <p:nvPr>
            <p:ph type="title"/>
          </p:nvPr>
        </p:nvSpPr>
        <p:spPr/>
        <p:txBody>
          <a:bodyPr/>
          <a:lstStyle/>
          <a:p>
            <a:r>
              <a:rPr lang="en-IN" b="1" dirty="0" smtClean="0"/>
              <a:t>11.2 Template Reference Variable</a:t>
            </a:r>
            <a:endParaRPr lang="en-IN" sz="2000" dirty="0"/>
          </a:p>
        </p:txBody>
      </p:sp>
      <p:cxnSp>
        <p:nvCxnSpPr>
          <p:cNvPr id="16" name="Straight Arrow Connector 15"/>
          <p:cNvCxnSpPr/>
          <p:nvPr/>
        </p:nvCxnSpPr>
        <p:spPr>
          <a:xfrm flipH="1">
            <a:off x="1331259" y="3616137"/>
            <a:ext cx="1317812" cy="17761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86953" y="3357398"/>
            <a:ext cx="4719918" cy="258739"/>
          </a:xfrm>
          <a:prstGeom prst="straightConnector1">
            <a:avLst/>
          </a:prstGeom>
          <a:ln w="28575">
            <a:solidFill>
              <a:schemeClr val="accent6">
                <a:lumMod val="50000"/>
              </a:schemeClr>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60" y="3996790"/>
            <a:ext cx="658905" cy="1637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25393" y="3346312"/>
            <a:ext cx="1379807" cy="1404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31258" y="4051845"/>
            <a:ext cx="6131860" cy="629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125393" y="3537563"/>
            <a:ext cx="1700115" cy="1755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66270" y="3616137"/>
            <a:ext cx="7191177" cy="1788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36242521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8" name="Content Placeholder 7"/>
          <p:cNvSpPr>
            <a:spLocks noGrp="1"/>
          </p:cNvSpPr>
          <p:nvPr>
            <p:ph idx="1"/>
          </p:nvPr>
        </p:nvSpPr>
        <p:spPr/>
        <p:txBody>
          <a:bodyPr/>
          <a:lstStyle/>
          <a:p>
            <a:r>
              <a:rPr lang="en-IN" dirty="0" smtClean="0"/>
              <a:t>While working with model and view, its essential that the data is always in sync otherwise the data might not be in consistent</a:t>
            </a:r>
          </a:p>
          <a:p>
            <a:r>
              <a:rPr lang="en-IN" dirty="0" smtClean="0"/>
              <a:t>We have to import </a:t>
            </a:r>
            <a:r>
              <a:rPr lang="en-IN" dirty="0" err="1" smtClean="0"/>
              <a:t>ngModel</a:t>
            </a:r>
            <a:r>
              <a:rPr lang="en-IN" dirty="0" smtClean="0"/>
              <a:t> in </a:t>
            </a:r>
            <a:r>
              <a:rPr lang="en-IN" dirty="0" err="1" smtClean="0"/>
              <a:t>appmodule.ts</a:t>
            </a:r>
            <a:r>
              <a:rPr lang="en-IN" dirty="0" smtClean="0"/>
              <a:t> from @angular/forms </a:t>
            </a:r>
            <a:r>
              <a:rPr lang="en-IN" dirty="0" err="1" smtClean="0"/>
              <a:t>pkg</a:t>
            </a:r>
            <a:endParaRPr lang="en-IN" dirty="0" smtClean="0"/>
          </a:p>
          <a:p>
            <a:r>
              <a:rPr lang="en-IN" dirty="0" smtClean="0"/>
              <a:t>Angular Directive for two way binding is </a:t>
            </a:r>
            <a:r>
              <a:rPr lang="en-IN" b="1" dirty="0" smtClean="0">
                <a:solidFill>
                  <a:srgbClr val="00B0F0"/>
                </a:solidFill>
              </a:rPr>
              <a:t>[</a:t>
            </a:r>
            <a:r>
              <a:rPr lang="en-IN" b="1" dirty="0" smtClean="0">
                <a:solidFill>
                  <a:schemeClr val="accent3">
                    <a:lumMod val="75000"/>
                  </a:schemeClr>
                </a:solidFill>
              </a:rPr>
              <a:t>(</a:t>
            </a:r>
            <a:r>
              <a:rPr lang="en-IN" b="1" dirty="0" err="1">
                <a:solidFill>
                  <a:schemeClr val="accent6">
                    <a:lumMod val="75000"/>
                  </a:schemeClr>
                </a:solidFill>
              </a:rPr>
              <a:t>n</a:t>
            </a:r>
            <a:r>
              <a:rPr lang="en-IN" b="1" dirty="0" err="1" smtClean="0">
                <a:solidFill>
                  <a:schemeClr val="accent6">
                    <a:lumMod val="75000"/>
                  </a:schemeClr>
                </a:solidFill>
              </a:rPr>
              <a:t>gModel</a:t>
            </a:r>
            <a:r>
              <a:rPr lang="en-IN" b="1" dirty="0" smtClean="0">
                <a:solidFill>
                  <a:schemeClr val="accent3">
                    <a:lumMod val="75000"/>
                  </a:schemeClr>
                </a:solidFill>
              </a:rPr>
              <a:t>)</a:t>
            </a:r>
            <a:r>
              <a:rPr lang="en-IN" b="1" dirty="0" smtClean="0">
                <a:solidFill>
                  <a:srgbClr val="00B0F0"/>
                </a:solidFill>
              </a:rPr>
              <a:t>]</a:t>
            </a:r>
            <a:r>
              <a:rPr lang="en-IN" b="1" dirty="0" smtClean="0">
                <a:solidFill>
                  <a:schemeClr val="accent6">
                    <a:lumMod val="75000"/>
                  </a:schemeClr>
                </a:solidFill>
              </a:rPr>
              <a:t>=name</a:t>
            </a:r>
            <a:endParaRPr lang="en-IN" b="1"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57</a:t>
            </a:fld>
            <a:endParaRPr lang="en-US" dirty="0"/>
          </a:p>
        </p:txBody>
      </p:sp>
      <p:sp>
        <p:nvSpPr>
          <p:cNvPr id="9" name="Rectangle 8"/>
          <p:cNvSpPr/>
          <p:nvPr/>
        </p:nvSpPr>
        <p:spPr>
          <a:xfrm>
            <a:off x="2693894" y="5029198"/>
            <a:ext cx="2052918" cy="1013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p>
        </p:txBody>
      </p:sp>
      <p:cxnSp>
        <p:nvCxnSpPr>
          <p:cNvPr id="11" name="Elbow Connector 10"/>
          <p:cNvCxnSpPr>
            <a:endCxn id="9" idx="2"/>
          </p:cNvCxnSpPr>
          <p:nvPr/>
        </p:nvCxnSpPr>
        <p:spPr>
          <a:xfrm rot="5400000">
            <a:off x="5286878" y="4475685"/>
            <a:ext cx="12700" cy="3133050"/>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5986" y="6229891"/>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13" name="Elbow Connector 12"/>
          <p:cNvCxnSpPr>
            <a:stCxn id="9" idx="0"/>
          </p:cNvCxnSpPr>
          <p:nvPr/>
        </p:nvCxnSpPr>
        <p:spPr>
          <a:xfrm rot="16200000" flipH="1">
            <a:off x="5156890" y="3592661"/>
            <a:ext cx="259976" cy="3133050"/>
          </a:xfrm>
          <a:prstGeom prst="bentConnector3">
            <a:avLst>
              <a:gd name="adj1" fmla="val -8793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5197" y="4550024"/>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22" name="Rectangle 21"/>
          <p:cNvSpPr/>
          <p:nvPr/>
        </p:nvSpPr>
        <p:spPr>
          <a:xfrm>
            <a:off x="2975067" y="5166309"/>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Username</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5" name="Rectangle 24"/>
          <p:cNvSpPr/>
          <p:nvPr/>
        </p:nvSpPr>
        <p:spPr>
          <a:xfrm>
            <a:off x="2968717" y="5546111"/>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Password</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6" name="Rectangle 25"/>
          <p:cNvSpPr/>
          <p:nvPr/>
        </p:nvSpPr>
        <p:spPr>
          <a:xfrm>
            <a:off x="5952655" y="5035548"/>
            <a:ext cx="2052918" cy="1013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Public Username</a:t>
            </a:r>
            <a:br>
              <a:rPr lang="en-IN" sz="1400" b="1" dirty="0" smtClean="0"/>
            </a:br>
            <a:r>
              <a:rPr lang="en-IN" sz="1400" b="1" dirty="0" smtClean="0"/>
              <a:t>Public Password</a:t>
            </a:r>
            <a:endParaRPr lang="en-IN" sz="1400" b="1" dirty="0"/>
          </a:p>
        </p:txBody>
      </p:sp>
      <p:cxnSp>
        <p:nvCxnSpPr>
          <p:cNvPr id="28" name="Straight Connector 27"/>
          <p:cNvCxnSpPr>
            <a:stCxn id="9" idx="3"/>
            <a:endCxn id="26" idx="1"/>
          </p:cNvCxnSpPr>
          <p:nvPr/>
        </p:nvCxnSpPr>
        <p:spPr>
          <a:xfrm>
            <a:off x="4746812" y="5535704"/>
            <a:ext cx="1205843" cy="63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81109" y="5320631"/>
            <a:ext cx="857927" cy="461665"/>
          </a:xfrm>
          <a:prstGeom prst="rect">
            <a:avLst/>
          </a:prstGeom>
          <a:noFill/>
        </p:spPr>
        <p:txBody>
          <a:bodyPr wrap="none" rtlCol="0">
            <a:spAutoFit/>
          </a:bodyPr>
          <a:lstStyle/>
          <a:p>
            <a:r>
              <a:rPr lang="en-IN" sz="1200" dirty="0" smtClean="0">
                <a:solidFill>
                  <a:schemeClr val="accent6">
                    <a:lumMod val="75000"/>
                  </a:schemeClr>
                </a:solidFill>
              </a:rPr>
              <a:t>Two Way</a:t>
            </a:r>
          </a:p>
          <a:p>
            <a:pPr algn="ctr"/>
            <a:r>
              <a:rPr lang="en-IN" sz="1200" dirty="0" smtClean="0">
                <a:solidFill>
                  <a:schemeClr val="accent6">
                    <a:lumMod val="75000"/>
                  </a:schemeClr>
                </a:solidFill>
              </a:rPr>
              <a:t>Binding</a:t>
            </a:r>
            <a:endParaRPr lang="en-IN" sz="1200" dirty="0">
              <a:solidFill>
                <a:schemeClr val="accent6">
                  <a:lumMod val="75000"/>
                </a:schemeClr>
              </a:solidFill>
            </a:endParaRPr>
          </a:p>
        </p:txBody>
      </p:sp>
      <p:cxnSp>
        <p:nvCxnSpPr>
          <p:cNvPr id="31" name="Straight Arrow Connector 30"/>
          <p:cNvCxnSpPr/>
          <p:nvPr/>
        </p:nvCxnSpPr>
        <p:spPr>
          <a:xfrm>
            <a:off x="6162926" y="4001940"/>
            <a:ext cx="547156" cy="76677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5159766" y="4092693"/>
            <a:ext cx="2276447" cy="2094941"/>
          </a:xfrm>
          <a:prstGeom prst="bentConnector3">
            <a:avLst>
              <a:gd name="adj1" fmla="val 4114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056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6" name="Slide Number Placeholder 5"/>
          <p:cNvSpPr>
            <a:spLocks noGrp="1"/>
          </p:cNvSpPr>
          <p:nvPr>
            <p:ph type="sldNum" sz="quarter" idx="12"/>
          </p:nvPr>
        </p:nvSpPr>
        <p:spPr/>
        <p:txBody>
          <a:bodyPr/>
          <a:lstStyle/>
          <a:p>
            <a:fld id="{6D22F896-40B5-4ADD-8801-0D06FADFA095}" type="slidenum">
              <a:rPr lang="en-US" smtClean="0"/>
              <a:t>58</a:t>
            </a:fld>
            <a:endParaRPr lang="en-US" dirty="0"/>
          </a:p>
        </p:txBody>
      </p:sp>
      <p:pic>
        <p:nvPicPr>
          <p:cNvPr id="5" name="Picture 4"/>
          <p:cNvPicPr>
            <a:picLocks noChangeAspect="1"/>
          </p:cNvPicPr>
          <p:nvPr/>
        </p:nvPicPr>
        <p:blipFill>
          <a:blip r:embed="rId2"/>
          <a:stretch>
            <a:fillRect/>
          </a:stretch>
        </p:blipFill>
        <p:spPr>
          <a:xfrm>
            <a:off x="1154954" y="2354636"/>
            <a:ext cx="4114800" cy="2847975"/>
          </a:xfrm>
          <a:prstGeom prst="rect">
            <a:avLst/>
          </a:prstGeom>
        </p:spPr>
      </p:pic>
      <p:pic>
        <p:nvPicPr>
          <p:cNvPr id="10" name="Picture 9"/>
          <p:cNvPicPr>
            <a:picLocks noChangeAspect="1"/>
          </p:cNvPicPr>
          <p:nvPr/>
        </p:nvPicPr>
        <p:blipFill>
          <a:blip r:embed="rId3"/>
          <a:stretch>
            <a:fillRect/>
          </a:stretch>
        </p:blipFill>
        <p:spPr>
          <a:xfrm>
            <a:off x="5922029" y="2521884"/>
            <a:ext cx="2714625" cy="1733550"/>
          </a:xfrm>
          <a:prstGeom prst="rect">
            <a:avLst/>
          </a:prstGeom>
          <a:ln>
            <a:solidFill>
              <a:schemeClr val="bg1">
                <a:lumMod val="50000"/>
              </a:schemeClr>
            </a:solidFill>
          </a:ln>
        </p:spPr>
      </p:pic>
      <p:pic>
        <p:nvPicPr>
          <p:cNvPr id="15" name="Picture 14"/>
          <p:cNvPicPr>
            <a:picLocks noChangeAspect="1"/>
          </p:cNvPicPr>
          <p:nvPr/>
        </p:nvPicPr>
        <p:blipFill>
          <a:blip r:embed="rId4"/>
          <a:stretch>
            <a:fillRect/>
          </a:stretch>
        </p:blipFill>
        <p:spPr>
          <a:xfrm>
            <a:off x="5785863" y="4365407"/>
            <a:ext cx="4566677" cy="2266235"/>
          </a:xfrm>
          <a:prstGeom prst="rect">
            <a:avLst/>
          </a:prstGeom>
        </p:spPr>
      </p:pic>
      <p:sp>
        <p:nvSpPr>
          <p:cNvPr id="21" name="Rectangle 20"/>
          <p:cNvSpPr/>
          <p:nvPr/>
        </p:nvSpPr>
        <p:spPr>
          <a:xfrm>
            <a:off x="5775002" y="4413956"/>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flipH="1">
            <a:off x="2138082" y="3348318"/>
            <a:ext cx="1304365" cy="158675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788460" y="3845859"/>
            <a:ext cx="349622" cy="10892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88460" y="3845859"/>
            <a:ext cx="4356846" cy="12102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68388" y="3348318"/>
            <a:ext cx="3576918" cy="282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160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 : Structural Directives</a:t>
            </a:r>
            <a:endParaRPr lang="en-IN" b="1" dirty="0"/>
          </a:p>
        </p:txBody>
      </p:sp>
      <p:sp>
        <p:nvSpPr>
          <p:cNvPr id="5" name="Text Placeholder 4"/>
          <p:cNvSpPr>
            <a:spLocks noGrp="1"/>
          </p:cNvSpPr>
          <p:nvPr>
            <p:ph idx="1"/>
          </p:nvPr>
        </p:nvSpPr>
        <p:spPr>
          <a:xfrm>
            <a:off x="1154954" y="2603500"/>
            <a:ext cx="8825659" cy="2909794"/>
          </a:xfrm>
        </p:spPr>
        <p:txBody>
          <a:bodyPr numCol="1">
            <a:noAutofit/>
          </a:bodyPr>
          <a:lstStyle/>
          <a:p>
            <a:pPr marL="342900" indent="-342900">
              <a:buFont typeface="Wingdings 3" charset="2"/>
              <a:buAutoNum type="arabicPeriod"/>
            </a:pPr>
            <a:r>
              <a:rPr lang="en-IN" sz="2400" dirty="0" smtClean="0"/>
              <a:t>Structural Directives are directives that let us add or remove HTML elements from the DOM</a:t>
            </a:r>
          </a:p>
          <a:p>
            <a:pPr marL="342900" indent="-342900">
              <a:buFont typeface="Wingdings 3" charset="2"/>
              <a:buAutoNum type="arabicPeriod"/>
            </a:pPr>
            <a:r>
              <a:rPr lang="en-IN" sz="2400" dirty="0" smtClean="0"/>
              <a:t>Common Built-In Structural Directives</a:t>
            </a:r>
          </a:p>
          <a:p>
            <a:pPr marL="800100" lvl="1" indent="-342900">
              <a:buFont typeface="Wingdings 3" charset="2"/>
              <a:buAutoNum type="arabicPeriod"/>
            </a:pPr>
            <a:r>
              <a:rPr lang="en-IN" sz="2200" dirty="0" err="1" smtClean="0">
                <a:solidFill>
                  <a:srgbClr val="00B0F0"/>
                </a:solidFill>
              </a:rPr>
              <a:t>ngIf</a:t>
            </a:r>
            <a:r>
              <a:rPr lang="en-IN" sz="2200" dirty="0" smtClean="0">
                <a:solidFill>
                  <a:srgbClr val="00B0F0"/>
                </a:solidFill>
              </a:rPr>
              <a:t> – Conditionally Render HTML Element</a:t>
            </a:r>
          </a:p>
          <a:p>
            <a:pPr marL="800100" lvl="1" indent="-342900">
              <a:buFont typeface="Wingdings 3" charset="2"/>
              <a:buAutoNum type="arabicPeriod"/>
            </a:pPr>
            <a:r>
              <a:rPr lang="en-IN" sz="2200" dirty="0" err="1" smtClean="0">
                <a:solidFill>
                  <a:srgbClr val="00B0F0"/>
                </a:solidFill>
              </a:rPr>
              <a:t>ngSwitch</a:t>
            </a:r>
            <a:r>
              <a:rPr lang="en-IN" sz="2200" dirty="0">
                <a:solidFill>
                  <a:srgbClr val="00B0F0"/>
                </a:solidFill>
              </a:rPr>
              <a:t> - Conditionally Render HTML </a:t>
            </a:r>
            <a:r>
              <a:rPr lang="en-IN" sz="2200" dirty="0" smtClean="0">
                <a:solidFill>
                  <a:srgbClr val="00B0F0"/>
                </a:solidFill>
              </a:rPr>
              <a:t>Element</a:t>
            </a:r>
          </a:p>
          <a:p>
            <a:pPr marL="800100" lvl="1" indent="-342900">
              <a:buFont typeface="Wingdings 3" charset="2"/>
              <a:buAutoNum type="arabicPeriod"/>
            </a:pPr>
            <a:r>
              <a:rPr lang="en-IN" sz="2200" dirty="0" err="1" smtClean="0">
                <a:solidFill>
                  <a:srgbClr val="00B0F0"/>
                </a:solidFill>
              </a:rPr>
              <a:t>ngFor</a:t>
            </a:r>
            <a:r>
              <a:rPr lang="en-IN" sz="2200" dirty="0" smtClean="0">
                <a:solidFill>
                  <a:srgbClr val="00B0F0"/>
                </a:solidFill>
              </a:rPr>
              <a:t> – Render HTML elements in List</a:t>
            </a:r>
            <a:endParaRPr lang="en-IN" sz="2200"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3999515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Development Environment</a:t>
            </a:r>
            <a:endParaRPr lang="en-IN" b="1" dirty="0"/>
          </a:p>
        </p:txBody>
      </p:sp>
      <p:sp>
        <p:nvSpPr>
          <p:cNvPr id="3" name="Content Placeholder 2"/>
          <p:cNvSpPr>
            <a:spLocks noGrp="1"/>
          </p:cNvSpPr>
          <p:nvPr>
            <p:ph idx="1"/>
          </p:nvPr>
        </p:nvSpPr>
        <p:spPr/>
        <p:txBody>
          <a:bodyPr>
            <a:normAutofit/>
          </a:bodyPr>
          <a:lstStyle/>
          <a:p>
            <a:r>
              <a:rPr lang="en-IN" sz="2000" dirty="0" smtClean="0"/>
              <a:t>Node</a:t>
            </a:r>
          </a:p>
          <a:p>
            <a:r>
              <a:rPr lang="en-IN" sz="2000" dirty="0" err="1" smtClean="0">
                <a:solidFill>
                  <a:srgbClr val="7030A0"/>
                </a:solidFill>
              </a:rPr>
              <a:t>Npm</a:t>
            </a:r>
            <a:endParaRPr lang="en-IN" sz="2000" dirty="0" smtClean="0">
              <a:solidFill>
                <a:srgbClr val="7030A0"/>
              </a:solidFill>
            </a:endParaRPr>
          </a:p>
          <a:p>
            <a:r>
              <a:rPr lang="en-IN" sz="2000" dirty="0" smtClean="0">
                <a:solidFill>
                  <a:srgbClr val="7030A0"/>
                </a:solidFill>
              </a:rPr>
              <a:t>Angular CLI</a:t>
            </a:r>
          </a:p>
          <a:p>
            <a:r>
              <a:rPr lang="en-IN" sz="2000" dirty="0" smtClean="0">
                <a:solidFill>
                  <a:srgbClr val="7030A0"/>
                </a:solidFill>
              </a:rPr>
              <a:t>Text Editor – Visual Studio Code</a:t>
            </a:r>
            <a:endParaRPr lang="en-IN" dirty="0">
              <a:solidFill>
                <a:srgbClr val="7030A0"/>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626880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13.1 : ng-If (*</a:t>
            </a:r>
            <a:r>
              <a:rPr lang="en-IN" b="1" dirty="0" err="1" smtClean="0"/>
              <a:t>ngIf</a:t>
            </a:r>
            <a:r>
              <a:rPr lang="en-IN" b="1" dirty="0" smtClean="0"/>
              <a:t>)</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60</a:t>
            </a:fld>
            <a:endParaRPr lang="en-US" dirty="0"/>
          </a:p>
        </p:txBody>
      </p:sp>
      <p:pic>
        <p:nvPicPr>
          <p:cNvPr id="8" name="Picture 7"/>
          <p:cNvPicPr>
            <a:picLocks noChangeAspect="1"/>
          </p:cNvPicPr>
          <p:nvPr/>
        </p:nvPicPr>
        <p:blipFill>
          <a:blip r:embed="rId2"/>
          <a:stretch>
            <a:fillRect/>
          </a:stretch>
        </p:blipFill>
        <p:spPr>
          <a:xfrm>
            <a:off x="1154954" y="2586318"/>
            <a:ext cx="3829050" cy="2895600"/>
          </a:xfrm>
          <a:prstGeom prst="rect">
            <a:avLst/>
          </a:prstGeom>
        </p:spPr>
      </p:pic>
      <p:pic>
        <p:nvPicPr>
          <p:cNvPr id="9" name="Picture 8"/>
          <p:cNvPicPr>
            <a:picLocks noChangeAspect="1"/>
          </p:cNvPicPr>
          <p:nvPr/>
        </p:nvPicPr>
        <p:blipFill>
          <a:blip r:embed="rId3"/>
          <a:stretch>
            <a:fillRect/>
          </a:stretch>
        </p:blipFill>
        <p:spPr>
          <a:xfrm>
            <a:off x="5298420" y="2586318"/>
            <a:ext cx="5172075" cy="3114675"/>
          </a:xfrm>
          <a:prstGeom prst="rect">
            <a:avLst/>
          </a:prstGeom>
          <a:ln>
            <a:solidFill>
              <a:schemeClr val="bg1">
                <a:lumMod val="50000"/>
              </a:schemeClr>
            </a:solidFill>
          </a:ln>
        </p:spPr>
      </p:pic>
      <p:cxnSp>
        <p:nvCxnSpPr>
          <p:cNvPr id="10" name="Straight Arrow Connector 9"/>
          <p:cNvCxnSpPr/>
          <p:nvPr/>
        </p:nvCxnSpPr>
        <p:spPr>
          <a:xfrm>
            <a:off x="3079376" y="3496235"/>
            <a:ext cx="2635624" cy="6992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15000" y="4195482"/>
            <a:ext cx="1909482" cy="2151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01153" y="3496235"/>
            <a:ext cx="578223" cy="13312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675965" y="3648635"/>
            <a:ext cx="5042647"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124635" y="3648635"/>
            <a:ext cx="551330"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17812" y="5916706"/>
            <a:ext cx="7974106" cy="523220"/>
          </a:xfrm>
          <a:prstGeom prst="rect">
            <a:avLst/>
          </a:prstGeom>
          <a:noFill/>
        </p:spPr>
        <p:txBody>
          <a:bodyPr wrap="square" rtlCol="0">
            <a:spAutoFit/>
          </a:bodyPr>
          <a:lstStyle/>
          <a:p>
            <a:r>
              <a:rPr lang="en-IN" sz="1400" dirty="0" smtClean="0"/>
              <a:t>Even though the </a:t>
            </a:r>
            <a:r>
              <a:rPr lang="en-IN" sz="1400" b="1" dirty="0" smtClean="0"/>
              <a:t>show</a:t>
            </a:r>
            <a:r>
              <a:rPr lang="en-IN" sz="1400" dirty="0" smtClean="0"/>
              <a:t> h2 is not visible in output but still its in DOM. This is entirely different from CSS Display property</a:t>
            </a:r>
            <a:endParaRPr lang="en-IN" sz="1400" dirty="0"/>
          </a:p>
        </p:txBody>
      </p:sp>
    </p:spTree>
    <p:extLst>
      <p:ext uri="{BB962C8B-B14F-4D97-AF65-F5344CB8AC3E}">
        <p14:creationId xmlns:p14="http://schemas.microsoft.com/office/powerpoint/2010/main" val="17071863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954" y="2653272"/>
            <a:ext cx="5324475" cy="3514725"/>
          </a:xfrm>
          <a:prstGeom prst="rect">
            <a:avLst/>
          </a:prstGeom>
        </p:spPr>
      </p:pic>
      <p:sp>
        <p:nvSpPr>
          <p:cNvPr id="4" name="Title 3"/>
          <p:cNvSpPr>
            <a:spLocks noGrp="1"/>
          </p:cNvSpPr>
          <p:nvPr>
            <p:ph type="title"/>
          </p:nvPr>
        </p:nvSpPr>
        <p:spPr/>
        <p:txBody>
          <a:bodyPr/>
          <a:lstStyle/>
          <a:p>
            <a:r>
              <a:rPr lang="en-IN" b="1" dirty="0" smtClean="0"/>
              <a:t>13.2 : ng-If ;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61</a:t>
            </a:fld>
            <a:endParaRPr lang="en-US" dirty="0"/>
          </a:p>
        </p:txBody>
      </p:sp>
      <p:cxnSp>
        <p:nvCxnSpPr>
          <p:cNvPr id="10" name="Straight Arrow Connector 9"/>
          <p:cNvCxnSpPr/>
          <p:nvPr/>
        </p:nvCxnSpPr>
        <p:spPr>
          <a:xfrm>
            <a:off x="3079376" y="3496235"/>
            <a:ext cx="107577" cy="208429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7422216" y="3280522"/>
            <a:ext cx="3105150" cy="1685925"/>
          </a:xfrm>
          <a:prstGeom prst="rect">
            <a:avLst/>
          </a:prstGeom>
          <a:ln>
            <a:solidFill>
              <a:schemeClr val="bg1">
                <a:lumMod val="50000"/>
              </a:schemeClr>
            </a:solidFill>
          </a:ln>
        </p:spPr>
      </p:pic>
      <p:cxnSp>
        <p:nvCxnSpPr>
          <p:cNvPr id="17" name="Straight Arrow Connector 16"/>
          <p:cNvCxnSpPr/>
          <p:nvPr/>
        </p:nvCxnSpPr>
        <p:spPr>
          <a:xfrm flipV="1">
            <a:off x="3281082" y="3496235"/>
            <a:ext cx="536109" cy="20842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496235"/>
            <a:ext cx="536109" cy="4168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4222376"/>
            <a:ext cx="4343400" cy="3160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468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4954" y="2362762"/>
            <a:ext cx="5962650" cy="4181475"/>
          </a:xfrm>
          <a:prstGeom prst="rect">
            <a:avLst/>
          </a:prstGeom>
        </p:spPr>
      </p:pic>
      <p:sp>
        <p:nvSpPr>
          <p:cNvPr id="4" name="Title 3"/>
          <p:cNvSpPr>
            <a:spLocks noGrp="1"/>
          </p:cNvSpPr>
          <p:nvPr>
            <p:ph type="title"/>
          </p:nvPr>
        </p:nvSpPr>
        <p:spPr/>
        <p:txBody>
          <a:bodyPr/>
          <a:lstStyle/>
          <a:p>
            <a:r>
              <a:rPr lang="en-IN" b="1" dirty="0" smtClean="0"/>
              <a:t>13.3 : ng-If ; then;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62</a:t>
            </a:fld>
            <a:endParaRPr lang="en-US" dirty="0"/>
          </a:p>
        </p:txBody>
      </p:sp>
      <p:cxnSp>
        <p:nvCxnSpPr>
          <p:cNvPr id="10" name="Straight Arrow Connector 9"/>
          <p:cNvCxnSpPr/>
          <p:nvPr/>
        </p:nvCxnSpPr>
        <p:spPr>
          <a:xfrm>
            <a:off x="3074988" y="3280522"/>
            <a:ext cx="4388" cy="290512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074988" y="3280522"/>
            <a:ext cx="636401" cy="29051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280522"/>
            <a:ext cx="430307" cy="43086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3711388"/>
            <a:ext cx="4561527" cy="82363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842609" y="3173786"/>
            <a:ext cx="3000375" cy="1666875"/>
          </a:xfrm>
          <a:prstGeom prst="rect">
            <a:avLst/>
          </a:prstGeom>
          <a:ln>
            <a:solidFill>
              <a:schemeClr val="bg1">
                <a:lumMod val="50000"/>
              </a:schemeClr>
            </a:solidFill>
          </a:ln>
        </p:spPr>
      </p:pic>
    </p:spTree>
    <p:extLst>
      <p:ext uri="{BB962C8B-B14F-4D97-AF65-F5344CB8AC3E}">
        <p14:creationId xmlns:p14="http://schemas.microsoft.com/office/powerpoint/2010/main" val="24794990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159003" y="2910168"/>
            <a:ext cx="3162300" cy="1790700"/>
          </a:xfrm>
          <a:prstGeom prst="rect">
            <a:avLst/>
          </a:prstGeom>
          <a:ln>
            <a:solidFill>
              <a:schemeClr val="bg1">
                <a:lumMod val="65000"/>
              </a:schemeClr>
            </a:solidFill>
          </a:ln>
        </p:spPr>
      </p:pic>
      <p:pic>
        <p:nvPicPr>
          <p:cNvPr id="2" name="Picture 1"/>
          <p:cNvPicPr>
            <a:picLocks noChangeAspect="1"/>
          </p:cNvPicPr>
          <p:nvPr/>
        </p:nvPicPr>
        <p:blipFill>
          <a:blip r:embed="rId3"/>
          <a:stretch>
            <a:fillRect/>
          </a:stretch>
        </p:blipFill>
        <p:spPr>
          <a:xfrm>
            <a:off x="1154954" y="2595562"/>
            <a:ext cx="6724650" cy="3495675"/>
          </a:xfrm>
          <a:prstGeom prst="rect">
            <a:avLst/>
          </a:prstGeom>
        </p:spPr>
      </p:pic>
      <p:sp>
        <p:nvSpPr>
          <p:cNvPr id="4" name="Title 3"/>
          <p:cNvSpPr>
            <a:spLocks noGrp="1"/>
          </p:cNvSpPr>
          <p:nvPr>
            <p:ph type="title"/>
          </p:nvPr>
        </p:nvSpPr>
        <p:spPr/>
        <p:txBody>
          <a:bodyPr/>
          <a:lstStyle/>
          <a:p>
            <a:r>
              <a:rPr lang="en-IN" b="1" dirty="0" smtClean="0"/>
              <a:t>13.4 : ng-switch</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63</a:t>
            </a:fld>
            <a:endParaRPr lang="en-US" dirty="0"/>
          </a:p>
        </p:txBody>
      </p:sp>
      <p:cxnSp>
        <p:nvCxnSpPr>
          <p:cNvPr id="10" name="Straight Arrow Connector 9"/>
          <p:cNvCxnSpPr/>
          <p:nvPr/>
        </p:nvCxnSpPr>
        <p:spPr>
          <a:xfrm>
            <a:off x="2318871" y="3590365"/>
            <a:ext cx="478912" cy="1922929"/>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797783" y="3805518"/>
            <a:ext cx="1061523" cy="1707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59306" y="3805518"/>
            <a:ext cx="4499210" cy="3630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57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4954" y="2548778"/>
            <a:ext cx="4400550" cy="2876550"/>
          </a:xfrm>
          <a:prstGeom prst="rect">
            <a:avLst/>
          </a:prstGeom>
        </p:spPr>
      </p:pic>
      <p:sp>
        <p:nvSpPr>
          <p:cNvPr id="4" name="Title 3"/>
          <p:cNvSpPr>
            <a:spLocks noGrp="1"/>
          </p:cNvSpPr>
          <p:nvPr>
            <p:ph type="title"/>
          </p:nvPr>
        </p:nvSpPr>
        <p:spPr/>
        <p:txBody>
          <a:bodyPr/>
          <a:lstStyle/>
          <a:p>
            <a:r>
              <a:rPr lang="en-IN" b="1" dirty="0" smtClean="0"/>
              <a:t>13.5 : ng-for</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64</a:t>
            </a:fld>
            <a:endParaRPr lang="en-US" dirty="0"/>
          </a:p>
        </p:txBody>
      </p:sp>
      <p:pic>
        <p:nvPicPr>
          <p:cNvPr id="7" name="Picture 6"/>
          <p:cNvPicPr>
            <a:picLocks noChangeAspect="1"/>
          </p:cNvPicPr>
          <p:nvPr/>
        </p:nvPicPr>
        <p:blipFill>
          <a:blip r:embed="rId3"/>
          <a:stretch>
            <a:fillRect/>
          </a:stretch>
        </p:blipFill>
        <p:spPr>
          <a:xfrm>
            <a:off x="6304429" y="2447084"/>
            <a:ext cx="2971800" cy="2447925"/>
          </a:xfrm>
          <a:prstGeom prst="rect">
            <a:avLst/>
          </a:prstGeom>
          <a:ln>
            <a:solidFill>
              <a:schemeClr val="bg1">
                <a:lumMod val="65000"/>
              </a:schemeClr>
            </a:solidFill>
          </a:ln>
        </p:spPr>
      </p:pic>
      <p:cxnSp>
        <p:nvCxnSpPr>
          <p:cNvPr id="12" name="Straight Arrow Connector 11"/>
          <p:cNvCxnSpPr/>
          <p:nvPr/>
        </p:nvCxnSpPr>
        <p:spPr>
          <a:xfrm flipH="1">
            <a:off x="2339788" y="3523129"/>
            <a:ext cx="1801906" cy="15464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339788" y="3751729"/>
            <a:ext cx="309283" cy="13178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49071" y="3751729"/>
            <a:ext cx="3899647" cy="26894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04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 : Component Interaction </a:t>
            </a:r>
            <a:br>
              <a:rPr lang="en-IN" b="1" dirty="0" smtClean="0"/>
            </a:br>
            <a:r>
              <a:rPr lang="en-IN" sz="2400" dirty="0" smtClean="0"/>
              <a:t>@</a:t>
            </a:r>
            <a:r>
              <a:rPr lang="en-IN" sz="2400" dirty="0"/>
              <a:t>input</a:t>
            </a:r>
            <a:r>
              <a:rPr lang="en-IN" sz="2400" dirty="0" smtClean="0"/>
              <a:t>(), @output()</a:t>
            </a:r>
            <a:endParaRPr lang="en-IN" sz="2400" b="1" dirty="0"/>
          </a:p>
        </p:txBody>
      </p:sp>
      <p:sp>
        <p:nvSpPr>
          <p:cNvPr id="2" name="Content Placeholder 1"/>
          <p:cNvSpPr>
            <a:spLocks noGrp="1"/>
          </p:cNvSpPr>
          <p:nvPr>
            <p:ph idx="1"/>
          </p:nvPr>
        </p:nvSpPr>
        <p:spPr>
          <a:xfrm>
            <a:off x="1154954" y="2603500"/>
            <a:ext cx="8825659" cy="1739900"/>
          </a:xfrm>
        </p:spPr>
        <p:txBody>
          <a:bodyPr/>
          <a:lstStyle/>
          <a:p>
            <a:r>
              <a:rPr lang="en-IN" dirty="0" smtClean="0"/>
              <a:t>So far we have a parent </a:t>
            </a:r>
            <a:r>
              <a:rPr lang="en-IN" dirty="0" err="1" smtClean="0"/>
              <a:t>AppComponent</a:t>
            </a:r>
            <a:r>
              <a:rPr lang="en-IN" dirty="0" smtClean="0"/>
              <a:t> and child </a:t>
            </a:r>
            <a:r>
              <a:rPr lang="en-IN" dirty="0" err="1" smtClean="0"/>
              <a:t>TestComponent</a:t>
            </a:r>
            <a:endParaRPr lang="en-IN" dirty="0" smtClean="0"/>
          </a:p>
          <a:p>
            <a:r>
              <a:rPr lang="en-IN" dirty="0" smtClean="0"/>
              <a:t>In real time we will be in a situation to share data between two components</a:t>
            </a:r>
          </a:p>
          <a:p>
            <a:r>
              <a:rPr lang="en-IN" dirty="0" smtClean="0"/>
              <a:t>For this purpose we will use a tag @input(), @output()</a:t>
            </a:r>
            <a:endParaRPr lang="en-IN"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65</a:t>
            </a:fld>
            <a:endParaRPr lang="en-US" dirty="0"/>
          </a:p>
        </p:txBody>
      </p:sp>
      <p:sp>
        <p:nvSpPr>
          <p:cNvPr id="9" name="Rectangle 8"/>
          <p:cNvSpPr/>
          <p:nvPr/>
        </p:nvSpPr>
        <p:spPr>
          <a:xfrm>
            <a:off x="921954" y="49708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Parent </a:t>
            </a:r>
          </a:p>
          <a:p>
            <a:pPr algn="ctr"/>
            <a:r>
              <a:rPr lang="en-IN" b="1" dirty="0" smtClean="0"/>
              <a:t>Admin Component</a:t>
            </a:r>
            <a:endParaRPr lang="en-IN" sz="1400" b="1" dirty="0"/>
          </a:p>
        </p:txBody>
      </p:sp>
      <p:sp>
        <p:nvSpPr>
          <p:cNvPr id="10" name="Rectangle 9"/>
          <p:cNvSpPr/>
          <p:nvPr/>
        </p:nvSpPr>
        <p:spPr>
          <a:xfrm>
            <a:off x="3643532" y="4964510"/>
            <a:ext cx="2192066"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Child </a:t>
            </a:r>
          </a:p>
          <a:p>
            <a:pPr algn="ctr"/>
            <a:r>
              <a:rPr lang="en-IN" b="1" dirty="0" smtClean="0"/>
              <a:t>User Component</a:t>
            </a:r>
            <a:endParaRPr lang="en-IN" sz="1400" b="1" dirty="0"/>
          </a:p>
        </p:txBody>
      </p:sp>
      <p:cxnSp>
        <p:nvCxnSpPr>
          <p:cNvPr id="11" name="Elbow Connector 10"/>
          <p:cNvCxnSpPr/>
          <p:nvPr/>
        </p:nvCxnSpPr>
        <p:spPr>
          <a:xfrm rot="5400000">
            <a:off x="3372426" y="39774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10048" y="5984184"/>
            <a:ext cx="1348446" cy="276999"/>
          </a:xfrm>
          <a:prstGeom prst="rect">
            <a:avLst/>
          </a:prstGeom>
          <a:noFill/>
        </p:spPr>
        <p:txBody>
          <a:bodyPr wrap="none" rtlCol="0">
            <a:spAutoFit/>
          </a:bodyPr>
          <a:lstStyle/>
          <a:p>
            <a:r>
              <a:rPr lang="en-IN" sz="1200" dirty="0" smtClean="0">
                <a:solidFill>
                  <a:srgbClr val="00B0F0"/>
                </a:solidFill>
              </a:rPr>
              <a:t>Data @output()</a:t>
            </a:r>
            <a:endParaRPr lang="en-IN" sz="1200" dirty="0">
              <a:solidFill>
                <a:srgbClr val="00B0F0"/>
              </a:solidFill>
            </a:endParaRPr>
          </a:p>
        </p:txBody>
      </p:sp>
      <p:cxnSp>
        <p:nvCxnSpPr>
          <p:cNvPr id="13" name="Elbow Connector 12"/>
          <p:cNvCxnSpPr/>
          <p:nvPr/>
        </p:nvCxnSpPr>
        <p:spPr>
          <a:xfrm rot="5400000" flipH="1" flipV="1">
            <a:off x="3372426" y="32049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05436" y="4452816"/>
            <a:ext cx="1226618" cy="276999"/>
          </a:xfrm>
          <a:prstGeom prst="rect">
            <a:avLst/>
          </a:prstGeom>
          <a:noFill/>
        </p:spPr>
        <p:txBody>
          <a:bodyPr wrap="none" rtlCol="0">
            <a:spAutoFit/>
          </a:bodyPr>
          <a:lstStyle/>
          <a:p>
            <a:r>
              <a:rPr lang="en-IN" sz="1200" dirty="0" smtClean="0">
                <a:solidFill>
                  <a:schemeClr val="accent2">
                    <a:lumMod val="75000"/>
                  </a:schemeClr>
                </a:solidFill>
              </a:rPr>
              <a:t>Data @input()</a:t>
            </a:r>
            <a:endParaRPr lang="en-IN" sz="1200" dirty="0">
              <a:solidFill>
                <a:schemeClr val="accent2">
                  <a:lumMod val="75000"/>
                </a:schemeClr>
              </a:solidFill>
            </a:endParaRPr>
          </a:p>
        </p:txBody>
      </p:sp>
      <p:sp>
        <p:nvSpPr>
          <p:cNvPr id="21" name="Rectangle 20"/>
          <p:cNvSpPr/>
          <p:nvPr/>
        </p:nvSpPr>
        <p:spPr>
          <a:xfrm>
            <a:off x="6277095" y="49835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Success</a:t>
            </a:r>
          </a:p>
          <a:p>
            <a:pPr algn="ctr"/>
            <a:r>
              <a:rPr lang="en-IN" b="1" dirty="0" smtClean="0"/>
              <a:t>Admin Component</a:t>
            </a:r>
            <a:endParaRPr lang="en-IN" sz="1400" b="1" dirty="0"/>
          </a:p>
        </p:txBody>
      </p:sp>
      <p:sp>
        <p:nvSpPr>
          <p:cNvPr id="22" name="Rectangle 21"/>
          <p:cNvSpPr/>
          <p:nvPr/>
        </p:nvSpPr>
        <p:spPr>
          <a:xfrm>
            <a:off x="9169083" y="4977210"/>
            <a:ext cx="2197612"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Hello Monicka</a:t>
            </a:r>
          </a:p>
          <a:p>
            <a:pPr algn="ctr"/>
            <a:r>
              <a:rPr lang="en-IN" b="1" dirty="0" smtClean="0"/>
              <a:t>User Component</a:t>
            </a:r>
            <a:endParaRPr lang="en-IN" sz="1400" b="1" dirty="0"/>
          </a:p>
        </p:txBody>
      </p:sp>
      <p:cxnSp>
        <p:nvCxnSpPr>
          <p:cNvPr id="23" name="Elbow Connector 22"/>
          <p:cNvCxnSpPr/>
          <p:nvPr/>
        </p:nvCxnSpPr>
        <p:spPr>
          <a:xfrm rot="5400000">
            <a:off x="8727567" y="39901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49876" y="5984184"/>
            <a:ext cx="771365" cy="276999"/>
          </a:xfrm>
          <a:prstGeom prst="rect">
            <a:avLst/>
          </a:prstGeom>
          <a:noFill/>
        </p:spPr>
        <p:txBody>
          <a:bodyPr wrap="none" rtlCol="0">
            <a:spAutoFit/>
          </a:bodyPr>
          <a:lstStyle/>
          <a:p>
            <a:r>
              <a:rPr lang="en-IN" sz="1200" dirty="0" smtClean="0">
                <a:solidFill>
                  <a:srgbClr val="00B0F0"/>
                </a:solidFill>
              </a:rPr>
              <a:t>Success</a:t>
            </a:r>
            <a:endParaRPr lang="en-IN" sz="1200" dirty="0">
              <a:solidFill>
                <a:srgbClr val="00B0F0"/>
              </a:solidFill>
            </a:endParaRPr>
          </a:p>
        </p:txBody>
      </p:sp>
      <p:cxnSp>
        <p:nvCxnSpPr>
          <p:cNvPr id="25" name="Elbow Connector 24"/>
          <p:cNvCxnSpPr/>
          <p:nvPr/>
        </p:nvCxnSpPr>
        <p:spPr>
          <a:xfrm rot="5400000" flipH="1" flipV="1">
            <a:off x="8727567" y="32176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545264" y="4452816"/>
            <a:ext cx="628698" cy="276999"/>
          </a:xfrm>
          <a:prstGeom prst="rect">
            <a:avLst/>
          </a:prstGeom>
          <a:noFill/>
        </p:spPr>
        <p:txBody>
          <a:bodyPr wrap="none" rtlCol="0">
            <a:spAutoFit/>
          </a:bodyPr>
          <a:lstStyle/>
          <a:p>
            <a:r>
              <a:rPr lang="en-IN" sz="1200" dirty="0" smtClean="0">
                <a:solidFill>
                  <a:schemeClr val="accent2">
                    <a:lumMod val="75000"/>
                  </a:schemeClr>
                </a:solidFill>
              </a:rPr>
              <a:t>name</a:t>
            </a:r>
            <a:endParaRPr lang="en-IN" sz="1200" dirty="0">
              <a:solidFill>
                <a:schemeClr val="accent2">
                  <a:lumMod val="75000"/>
                </a:schemeClr>
              </a:solidFill>
            </a:endParaRPr>
          </a:p>
        </p:txBody>
      </p:sp>
    </p:spTree>
    <p:extLst>
      <p:ext uri="{BB962C8B-B14F-4D97-AF65-F5344CB8AC3E}">
        <p14:creationId xmlns:p14="http://schemas.microsoft.com/office/powerpoint/2010/main" val="4475230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5960195" y="4802628"/>
            <a:ext cx="2657475" cy="1057275"/>
          </a:xfrm>
          <a:prstGeom prst="rect">
            <a:avLst/>
          </a:prstGeom>
          <a:ln>
            <a:solidFill>
              <a:schemeClr val="bg1">
                <a:lumMod val="50000"/>
              </a:schemeClr>
            </a:solidFill>
          </a:ln>
        </p:spPr>
      </p:pic>
      <p:pic>
        <p:nvPicPr>
          <p:cNvPr id="39" name="Picture 38"/>
          <p:cNvPicPr>
            <a:picLocks noChangeAspect="1"/>
          </p:cNvPicPr>
          <p:nvPr/>
        </p:nvPicPr>
        <p:blipFill>
          <a:blip r:embed="rId3"/>
          <a:stretch>
            <a:fillRect/>
          </a:stretch>
        </p:blipFill>
        <p:spPr>
          <a:xfrm>
            <a:off x="5736074" y="2353424"/>
            <a:ext cx="4810125" cy="2305050"/>
          </a:xfrm>
          <a:prstGeom prst="rect">
            <a:avLst/>
          </a:prstGeom>
        </p:spPr>
      </p:pic>
      <p:sp>
        <p:nvSpPr>
          <p:cNvPr id="4" name="Title 3"/>
          <p:cNvSpPr>
            <a:spLocks noGrp="1"/>
          </p:cNvSpPr>
          <p:nvPr>
            <p:ph type="title"/>
          </p:nvPr>
        </p:nvSpPr>
        <p:spPr/>
        <p:txBody>
          <a:bodyPr/>
          <a:lstStyle/>
          <a:p>
            <a:r>
              <a:rPr lang="en-IN" b="1" dirty="0" smtClean="0"/>
              <a:t>14.1 : Parent to Child Data Binding</a:t>
            </a:r>
            <a:endParaRPr lang="en-IN" b="1"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66</a:t>
            </a:fld>
            <a:endParaRPr lang="en-US" dirty="0"/>
          </a:p>
        </p:txBody>
      </p:sp>
      <p:pic>
        <p:nvPicPr>
          <p:cNvPr id="8" name="Picture 7"/>
          <p:cNvPicPr>
            <a:picLocks noChangeAspect="1"/>
          </p:cNvPicPr>
          <p:nvPr/>
        </p:nvPicPr>
        <p:blipFill>
          <a:blip r:embed="rId4"/>
          <a:stretch>
            <a:fillRect/>
          </a:stretch>
        </p:blipFill>
        <p:spPr>
          <a:xfrm>
            <a:off x="507840" y="2350770"/>
            <a:ext cx="5181600" cy="3619500"/>
          </a:xfrm>
          <a:prstGeom prst="rect">
            <a:avLst/>
          </a:prstGeom>
        </p:spPr>
      </p:pic>
      <p:sp>
        <p:nvSpPr>
          <p:cNvPr id="27" name="Rectangle 26"/>
          <p:cNvSpPr/>
          <p:nvPr/>
        </p:nvSpPr>
        <p:spPr>
          <a:xfrm>
            <a:off x="589258"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779283"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H="1">
            <a:off x="2326341" y="3697941"/>
            <a:ext cx="1815353" cy="13984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98640" y="3671047"/>
            <a:ext cx="4740995" cy="56095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493626" y="3402106"/>
            <a:ext cx="26892" cy="85678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231650" y="3402106"/>
            <a:ext cx="2261976" cy="19291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0779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14.2 : Child to Parent Data Binding</a:t>
            </a:r>
            <a:endParaRPr lang="en-IN" b="1" dirty="0"/>
          </a:p>
        </p:txBody>
      </p:sp>
      <p:sp>
        <p:nvSpPr>
          <p:cNvPr id="2" name="Content Placeholder 1"/>
          <p:cNvSpPr>
            <a:spLocks noGrp="1"/>
          </p:cNvSpPr>
          <p:nvPr>
            <p:ph idx="1"/>
          </p:nvPr>
        </p:nvSpPr>
        <p:spPr>
          <a:xfrm>
            <a:off x="1154954" y="2603499"/>
            <a:ext cx="10035785" cy="4012453"/>
          </a:xfrm>
        </p:spPr>
        <p:txBody>
          <a:bodyPr>
            <a:normAutofit/>
          </a:bodyPr>
          <a:lstStyle/>
          <a:p>
            <a:r>
              <a:rPr lang="en-IN" dirty="0" smtClean="0"/>
              <a:t>Parent component to child component data binding is easy, because we are having the child component selector in parent component. In that we can easy pass data.</a:t>
            </a:r>
          </a:p>
          <a:p>
            <a:r>
              <a:rPr lang="en-IN" dirty="0" smtClean="0"/>
              <a:t>But in child component we don’t have parent component tag so we cant do like that</a:t>
            </a:r>
          </a:p>
          <a:p>
            <a:r>
              <a:rPr lang="en-IN" dirty="0" smtClean="0"/>
              <a:t>We have to create a </a:t>
            </a:r>
            <a:r>
              <a:rPr lang="en-IN" dirty="0" err="1" smtClean="0"/>
              <a:t>EventEmitter</a:t>
            </a:r>
            <a:r>
              <a:rPr lang="en-IN" dirty="0" smtClean="0"/>
              <a:t> and emit it to parent component using the decorator @Output. </a:t>
            </a:r>
          </a:p>
          <a:p>
            <a:r>
              <a:rPr lang="en-IN" dirty="0" smtClean="0"/>
              <a:t>Create a event to trigger the Emitter like button click and then have to get the value in parent component like normal event binding</a:t>
            </a:r>
          </a:p>
          <a:p>
            <a:pPr marL="0" indent="0" algn="r">
              <a:buNone/>
            </a:pPr>
            <a:endParaRPr lang="en-IN" dirty="0" smtClean="0"/>
          </a:p>
          <a:p>
            <a:pPr marL="0" indent="0" algn="r">
              <a:buNone/>
            </a:pPr>
            <a:endParaRPr lang="en-IN" dirty="0"/>
          </a:p>
          <a:p>
            <a:pPr marL="0" indent="0" algn="r">
              <a:buNone/>
            </a:pPr>
            <a:r>
              <a:rPr lang="en-IN" dirty="0" smtClean="0"/>
              <a:t>See example in next slide </a:t>
            </a:r>
            <a:r>
              <a:rPr lang="en-IN" dirty="0" smtClean="0">
                <a:sym typeface="Wingdings" panose="05000000000000000000" pitchFamily="2" charset="2"/>
              </a:rPr>
              <a:t></a:t>
            </a:r>
            <a:endParaRPr lang="en-IN" dirty="0"/>
          </a:p>
        </p:txBody>
      </p:sp>
      <p:sp>
        <p:nvSpPr>
          <p:cNvPr id="6" name="Slide Number Placeholder 5"/>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3681148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D22F896-40B5-4ADD-8801-0D06FADFA095}" type="slidenum">
              <a:rPr lang="en-US" smtClean="0"/>
              <a:t>68</a:t>
            </a:fld>
            <a:endParaRPr lang="en-US" dirty="0"/>
          </a:p>
        </p:txBody>
      </p:sp>
      <p:pic>
        <p:nvPicPr>
          <p:cNvPr id="5" name="Picture 4"/>
          <p:cNvPicPr>
            <a:picLocks noChangeAspect="1"/>
          </p:cNvPicPr>
          <p:nvPr/>
        </p:nvPicPr>
        <p:blipFill>
          <a:blip r:embed="rId2"/>
          <a:stretch>
            <a:fillRect/>
          </a:stretch>
        </p:blipFill>
        <p:spPr>
          <a:xfrm>
            <a:off x="0" y="0"/>
            <a:ext cx="7248525" cy="3362325"/>
          </a:xfrm>
          <a:prstGeom prst="rect">
            <a:avLst/>
          </a:prstGeom>
        </p:spPr>
      </p:pic>
      <p:sp>
        <p:nvSpPr>
          <p:cNvPr id="7" name="Rectangle 6"/>
          <p:cNvSpPr/>
          <p:nvPr/>
        </p:nvSpPr>
        <p:spPr>
          <a:xfrm>
            <a:off x="91717" y="28010"/>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0" y="3362325"/>
            <a:ext cx="5848350" cy="3390900"/>
          </a:xfrm>
          <a:prstGeom prst="rect">
            <a:avLst/>
          </a:prstGeom>
        </p:spPr>
      </p:pic>
      <p:sp>
        <p:nvSpPr>
          <p:cNvPr id="9" name="Rectangle 8"/>
          <p:cNvSpPr/>
          <p:nvPr/>
        </p:nvSpPr>
        <p:spPr>
          <a:xfrm>
            <a:off x="51375" y="3390335"/>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4"/>
          <a:stretch>
            <a:fillRect/>
          </a:stretch>
        </p:blipFill>
        <p:spPr>
          <a:xfrm>
            <a:off x="7809364" y="1748397"/>
            <a:ext cx="2962275" cy="1009650"/>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7637913" y="4160357"/>
            <a:ext cx="3305175" cy="1362075"/>
          </a:xfrm>
          <a:prstGeom prst="rect">
            <a:avLst/>
          </a:prstGeom>
          <a:ln>
            <a:solidFill>
              <a:schemeClr val="bg1">
                <a:lumMod val="50000"/>
              </a:schemeClr>
            </a:solidFill>
          </a:ln>
        </p:spPr>
      </p:pic>
      <p:cxnSp>
        <p:nvCxnSpPr>
          <p:cNvPr id="15" name="Straight Arrow Connector 14"/>
          <p:cNvCxnSpPr>
            <a:stCxn id="10" idx="2"/>
            <a:endCxn id="11" idx="0"/>
          </p:cNvCxnSpPr>
          <p:nvPr/>
        </p:nvCxnSpPr>
        <p:spPr>
          <a:xfrm flipH="1">
            <a:off x="9290501" y="2758047"/>
            <a:ext cx="1" cy="140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586621" y="3320702"/>
            <a:ext cx="1407758" cy="276999"/>
          </a:xfrm>
          <a:prstGeom prst="rect">
            <a:avLst/>
          </a:prstGeom>
          <a:solidFill>
            <a:srgbClr val="00B0F0"/>
          </a:solidFill>
        </p:spPr>
        <p:txBody>
          <a:bodyPr wrap="none" rtlCol="0">
            <a:spAutoFit/>
          </a:bodyPr>
          <a:lstStyle/>
          <a:p>
            <a:r>
              <a:rPr lang="en-IN" sz="1200" b="1" dirty="0" smtClean="0"/>
              <a:t>After Click Event</a:t>
            </a:r>
            <a:endParaRPr lang="en-IN" sz="1200" b="1" dirty="0"/>
          </a:p>
        </p:txBody>
      </p:sp>
      <p:cxnSp>
        <p:nvCxnSpPr>
          <p:cNvPr id="17" name="Straight Arrow Connector 16"/>
          <p:cNvCxnSpPr/>
          <p:nvPr/>
        </p:nvCxnSpPr>
        <p:spPr>
          <a:xfrm flipH="1" flipV="1">
            <a:off x="3213847" y="1425389"/>
            <a:ext cx="4706471" cy="98163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586753" y="1425389"/>
            <a:ext cx="2407023" cy="108921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22378" y="2138639"/>
            <a:ext cx="955190" cy="25560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p:nvPr/>
        </p:nvCxnSpPr>
        <p:spPr>
          <a:xfrm>
            <a:off x="2151529" y="2758047"/>
            <a:ext cx="309284" cy="244596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877569" y="4999862"/>
            <a:ext cx="139490" cy="129580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017059" y="5204012"/>
            <a:ext cx="1506070" cy="11430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877568" y="4881282"/>
            <a:ext cx="5931796" cy="11858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393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15 Pipes(1)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69</a:t>
            </a:fld>
            <a:endParaRPr lang="en-US" dirty="0"/>
          </a:p>
        </p:txBody>
      </p:sp>
      <p:pic>
        <p:nvPicPr>
          <p:cNvPr id="6" name="Picture 5"/>
          <p:cNvPicPr>
            <a:picLocks noChangeAspect="1"/>
          </p:cNvPicPr>
          <p:nvPr/>
        </p:nvPicPr>
        <p:blipFill>
          <a:blip r:embed="rId2"/>
          <a:stretch>
            <a:fillRect/>
          </a:stretch>
        </p:blipFill>
        <p:spPr>
          <a:xfrm>
            <a:off x="1154954" y="2449385"/>
            <a:ext cx="3567113" cy="4247252"/>
          </a:xfrm>
          <a:prstGeom prst="rect">
            <a:avLst/>
          </a:prstGeom>
        </p:spPr>
      </p:pic>
      <p:pic>
        <p:nvPicPr>
          <p:cNvPr id="7" name="Picture 6"/>
          <p:cNvPicPr>
            <a:picLocks noChangeAspect="1"/>
          </p:cNvPicPr>
          <p:nvPr/>
        </p:nvPicPr>
        <p:blipFill>
          <a:blip r:embed="rId3"/>
          <a:stretch>
            <a:fillRect/>
          </a:stretch>
        </p:blipFill>
        <p:spPr>
          <a:xfrm>
            <a:off x="5251077" y="2449385"/>
            <a:ext cx="3529853" cy="3971085"/>
          </a:xfrm>
          <a:prstGeom prst="rect">
            <a:avLst/>
          </a:prstGeom>
          <a:ln>
            <a:solidFill>
              <a:schemeClr val="bg1">
                <a:lumMod val="50000"/>
              </a:schemeClr>
            </a:solidFill>
          </a:ln>
        </p:spPr>
      </p:pic>
      <p:cxnSp>
        <p:nvCxnSpPr>
          <p:cNvPr id="8" name="Straight Arrow Connector 7"/>
          <p:cNvCxnSpPr/>
          <p:nvPr/>
        </p:nvCxnSpPr>
        <p:spPr>
          <a:xfrm flipV="1">
            <a:off x="2635624" y="3012142"/>
            <a:ext cx="2729752" cy="941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617259" y="3240741"/>
            <a:ext cx="1748117" cy="8068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17259" y="3442447"/>
            <a:ext cx="1748117" cy="21515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259" y="3657600"/>
            <a:ext cx="1748117" cy="3361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9682" y="3751729"/>
            <a:ext cx="1855694" cy="5647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17259" y="3993776"/>
            <a:ext cx="1748117" cy="64545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98694" y="4141694"/>
            <a:ext cx="2366682" cy="92784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388659" y="4464424"/>
            <a:ext cx="1976717" cy="10219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388659" y="4639235"/>
            <a:ext cx="1976717" cy="11295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388659" y="4873689"/>
            <a:ext cx="1976717" cy="12509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41"/>
          <p:cNvSpPr>
            <a:spLocks noGrp="1"/>
          </p:cNvSpPr>
          <p:nvPr>
            <p:ph idx="1"/>
          </p:nvPr>
        </p:nvSpPr>
        <p:spPr>
          <a:xfrm>
            <a:off x="8780930" y="2449386"/>
            <a:ext cx="3012141" cy="3971084"/>
          </a:xfrm>
        </p:spPr>
        <p:txBody>
          <a:bodyPr>
            <a:normAutofit/>
          </a:bodyPr>
          <a:lstStyle/>
          <a:p>
            <a:pPr>
              <a:lnSpc>
                <a:spcPct val="110000"/>
              </a:lnSpc>
            </a:pPr>
            <a:r>
              <a:rPr lang="en-IN" dirty="0"/>
              <a:t>Pipes allow us to transform data before they display in the </a:t>
            </a:r>
            <a:r>
              <a:rPr lang="en-IN" dirty="0" smtClean="0"/>
              <a:t>view</a:t>
            </a:r>
          </a:p>
          <a:p>
            <a:pPr>
              <a:lnSpc>
                <a:spcPct val="110000"/>
              </a:lnSpc>
            </a:pPr>
            <a:r>
              <a:rPr lang="en-IN" dirty="0"/>
              <a:t>The Pipe operator will change only the format of the property in view which does not update the property value in </a:t>
            </a:r>
            <a:r>
              <a:rPr lang="en-IN" dirty="0" smtClean="0"/>
              <a:t>class</a:t>
            </a:r>
            <a:endParaRPr lang="en-IN" dirty="0"/>
          </a:p>
        </p:txBody>
      </p:sp>
    </p:spTree>
    <p:extLst>
      <p:ext uri="{BB962C8B-B14F-4D97-AF65-F5344CB8AC3E}">
        <p14:creationId xmlns:p14="http://schemas.microsoft.com/office/powerpoint/2010/main" val="213908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Node, NPM, VSC</a:t>
            </a:r>
            <a:endParaRPr lang="en-IN" b="1" dirty="0"/>
          </a:p>
        </p:txBody>
      </p:sp>
      <p:sp>
        <p:nvSpPr>
          <p:cNvPr id="6" name="Text Placeholder 5"/>
          <p:cNvSpPr>
            <a:spLocks noGrp="1"/>
          </p:cNvSpPr>
          <p:nvPr>
            <p:ph type="body" idx="1"/>
          </p:nvPr>
        </p:nvSpPr>
        <p:spPr>
          <a:xfrm>
            <a:off x="1154954" y="2603500"/>
            <a:ext cx="8513481" cy="576262"/>
          </a:xfrm>
        </p:spPr>
        <p:txBody>
          <a:bodyPr/>
          <a:lstStyle/>
          <a:p>
            <a:r>
              <a:rPr lang="en-IN" dirty="0" smtClean="0"/>
              <a:t>Install Node &amp; NPM</a:t>
            </a:r>
            <a:endParaRPr lang="en-IN" dirty="0"/>
          </a:p>
        </p:txBody>
      </p:sp>
      <p:sp>
        <p:nvSpPr>
          <p:cNvPr id="3" name="Content Placeholder 2"/>
          <p:cNvSpPr>
            <a:spLocks noGrp="1"/>
          </p:cNvSpPr>
          <p:nvPr>
            <p:ph sz="half" idx="2"/>
          </p:nvPr>
        </p:nvSpPr>
        <p:spPr>
          <a:xfrm>
            <a:off x="1154954" y="3179762"/>
            <a:ext cx="9024470" cy="2840039"/>
          </a:xfrm>
        </p:spPr>
        <p:txBody>
          <a:bodyPr>
            <a:normAutofit/>
          </a:bodyPr>
          <a:lstStyle/>
          <a:p>
            <a:r>
              <a:rPr lang="en-IN" sz="1600" dirty="0">
                <a:hlinkClick r:id="rId2"/>
              </a:rPr>
              <a:t>https://nodejs.org/en/download</a:t>
            </a:r>
            <a:r>
              <a:rPr lang="en-IN" sz="1600" dirty="0" smtClean="0">
                <a:hlinkClick r:id="rId2"/>
              </a:rPr>
              <a:t>/</a:t>
            </a:r>
            <a:endParaRPr lang="en-IN" sz="1600" dirty="0" smtClean="0"/>
          </a:p>
          <a:p>
            <a:r>
              <a:rPr lang="en-IN" sz="1600" dirty="0" smtClean="0"/>
              <a:t>Download and install based on your OS</a:t>
            </a:r>
            <a:endParaRPr lang="en-IN" sz="1600" dirty="0"/>
          </a:p>
          <a:p>
            <a:r>
              <a:rPr lang="en-IN" sz="1600" dirty="0" smtClean="0"/>
              <a:t>Along with node </a:t>
            </a:r>
            <a:r>
              <a:rPr lang="en-IN" sz="1600" dirty="0" err="1" smtClean="0"/>
              <a:t>js</a:t>
            </a:r>
            <a:r>
              <a:rPr lang="en-IN" sz="1600" dirty="0" smtClean="0"/>
              <a:t>, </a:t>
            </a:r>
            <a:r>
              <a:rPr lang="en-IN" sz="1600" dirty="0" err="1" smtClean="0"/>
              <a:t>npm</a:t>
            </a:r>
            <a:r>
              <a:rPr lang="en-IN" sz="1600" dirty="0" smtClean="0"/>
              <a:t>(node package manager will also get install</a:t>
            </a:r>
          </a:p>
          <a:p>
            <a:pPr marL="0" indent="0">
              <a:buNone/>
            </a:pPr>
            <a:endParaRPr lang="en-IN" sz="2000" dirty="0" smtClean="0"/>
          </a:p>
        </p:txBody>
      </p:sp>
      <p:pic>
        <p:nvPicPr>
          <p:cNvPr id="5" name="Picture 4"/>
          <p:cNvPicPr>
            <a:picLocks noChangeAspect="1"/>
          </p:cNvPicPr>
          <p:nvPr/>
        </p:nvPicPr>
        <p:blipFill>
          <a:blip r:embed="rId3"/>
          <a:stretch>
            <a:fillRect/>
          </a:stretch>
        </p:blipFill>
        <p:spPr>
          <a:xfrm>
            <a:off x="1585259" y="4411522"/>
            <a:ext cx="2181225" cy="819150"/>
          </a:xfrm>
          <a:prstGeom prst="rect">
            <a:avLst/>
          </a:prstGeom>
        </p:spPr>
      </p:pic>
      <p:sp>
        <p:nvSpPr>
          <p:cNvPr id="11" name="Text Placeholder 5"/>
          <p:cNvSpPr>
            <a:spLocks noGrp="1"/>
          </p:cNvSpPr>
          <p:nvPr>
            <p:ph type="body" idx="1"/>
          </p:nvPr>
        </p:nvSpPr>
        <p:spPr>
          <a:xfrm>
            <a:off x="1154953" y="5443539"/>
            <a:ext cx="8513481" cy="576262"/>
          </a:xfrm>
        </p:spPr>
        <p:txBody>
          <a:bodyPr/>
          <a:lstStyle/>
          <a:p>
            <a:r>
              <a:rPr lang="en-IN" dirty="0" smtClean="0"/>
              <a:t>Install Visual Studio Code Editor</a:t>
            </a:r>
            <a:endParaRPr lang="en-IN" dirty="0"/>
          </a:p>
        </p:txBody>
      </p:sp>
      <p:sp>
        <p:nvSpPr>
          <p:cNvPr id="12" name="Rectangle 11"/>
          <p:cNvSpPr/>
          <p:nvPr/>
        </p:nvSpPr>
        <p:spPr>
          <a:xfrm>
            <a:off x="1154952" y="6000071"/>
            <a:ext cx="4267515" cy="338554"/>
          </a:xfrm>
          <a:prstGeom prst="rect">
            <a:avLst/>
          </a:prstGeom>
        </p:spPr>
        <p:txBody>
          <a:bodyPr wrap="none">
            <a:spAutoFit/>
          </a:bodyPr>
          <a:lstStyle/>
          <a:p>
            <a:r>
              <a:rPr lang="en-IN" sz="1600" dirty="0">
                <a:solidFill>
                  <a:schemeClr val="tx1">
                    <a:lumMod val="75000"/>
                    <a:lumOff val="25000"/>
                  </a:schemeClr>
                </a:solidFill>
                <a:hlinkClick r:id="rId4"/>
              </a:rPr>
              <a:t>https://code.visualstudio.com/download</a:t>
            </a:r>
            <a:endParaRPr lang="en-IN" sz="1600" dirty="0">
              <a:solidFill>
                <a:schemeClr val="tx1">
                  <a:lumMod val="75000"/>
                  <a:lumOff val="2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970949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284693" y="2651632"/>
            <a:ext cx="4857750" cy="3343275"/>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739308" y="2295427"/>
            <a:ext cx="4115079" cy="4055686"/>
          </a:xfrm>
          <a:prstGeom prst="rect">
            <a:avLst/>
          </a:prstGeom>
        </p:spPr>
      </p:pic>
      <p:sp>
        <p:nvSpPr>
          <p:cNvPr id="2" name="Title 1"/>
          <p:cNvSpPr>
            <a:spLocks noGrp="1"/>
          </p:cNvSpPr>
          <p:nvPr>
            <p:ph type="title"/>
          </p:nvPr>
        </p:nvSpPr>
        <p:spPr/>
        <p:txBody>
          <a:bodyPr/>
          <a:lstStyle/>
          <a:p>
            <a:r>
              <a:rPr lang="en-IN" b="1" dirty="0" smtClean="0"/>
              <a:t>15 Pipes(2)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70</a:t>
            </a:fld>
            <a:endParaRPr lang="en-US" dirty="0"/>
          </a:p>
        </p:txBody>
      </p:sp>
      <p:cxnSp>
        <p:nvCxnSpPr>
          <p:cNvPr id="8" name="Straight Arrow Connector 7"/>
          <p:cNvCxnSpPr/>
          <p:nvPr/>
        </p:nvCxnSpPr>
        <p:spPr>
          <a:xfrm flipV="1">
            <a:off x="3173506" y="3012143"/>
            <a:ext cx="2191870" cy="8068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73506" y="3321424"/>
            <a:ext cx="2191870" cy="20382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94529" y="3707619"/>
            <a:ext cx="2070847" cy="859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73506" y="3899647"/>
            <a:ext cx="2191870" cy="2193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460812" y="4311832"/>
            <a:ext cx="2904564" cy="1844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671047" y="4525438"/>
            <a:ext cx="1694329" cy="38011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13094" y="4764610"/>
            <a:ext cx="1452282" cy="51822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3094" y="5002896"/>
            <a:ext cx="1452282" cy="7123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2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Services</a:t>
            </a:r>
            <a:endParaRPr lang="en-IN" b="1" dirty="0"/>
          </a:p>
        </p:txBody>
      </p:sp>
      <p:sp>
        <p:nvSpPr>
          <p:cNvPr id="42" name="Content Placeholder 41"/>
          <p:cNvSpPr>
            <a:spLocks noGrp="1"/>
          </p:cNvSpPr>
          <p:nvPr>
            <p:ph idx="1"/>
          </p:nvPr>
        </p:nvSpPr>
        <p:spPr/>
        <p:txBody>
          <a:bodyPr>
            <a:normAutofit/>
          </a:bodyPr>
          <a:lstStyle/>
          <a:p>
            <a:pPr>
              <a:lnSpc>
                <a:spcPct val="110000"/>
              </a:lnSpc>
            </a:pPr>
            <a:r>
              <a:rPr lang="en-IN" dirty="0" smtClean="0"/>
              <a:t>A class with a specific purpose</a:t>
            </a:r>
          </a:p>
          <a:p>
            <a:pPr>
              <a:lnSpc>
                <a:spcPct val="110000"/>
              </a:lnSpc>
            </a:pPr>
            <a:r>
              <a:rPr lang="en-IN" dirty="0" smtClean="0"/>
              <a:t>Share data across multiple components</a:t>
            </a:r>
          </a:p>
          <a:p>
            <a:pPr>
              <a:lnSpc>
                <a:spcPct val="110000"/>
              </a:lnSpc>
            </a:pPr>
            <a:r>
              <a:rPr lang="en-IN" dirty="0" smtClean="0"/>
              <a:t>To implement application logic</a:t>
            </a:r>
          </a:p>
          <a:p>
            <a:pPr>
              <a:lnSpc>
                <a:spcPct val="110000"/>
              </a:lnSpc>
            </a:pPr>
            <a:r>
              <a:rPr lang="en-IN" dirty="0" smtClean="0"/>
              <a:t>Can be used for External Interaction like DB Connect, Print </a:t>
            </a:r>
            <a:r>
              <a:rPr lang="en-IN" dirty="0" err="1" smtClean="0"/>
              <a:t>etc</a:t>
            </a:r>
            <a:r>
              <a:rPr lang="en-IN" dirty="0" smtClean="0"/>
              <a:t>…</a:t>
            </a:r>
          </a:p>
          <a:p>
            <a:pPr>
              <a:lnSpc>
                <a:spcPct val="110000"/>
              </a:lnSpc>
            </a:pPr>
            <a:endParaRPr lang="en-IN" dirty="0"/>
          </a:p>
          <a:p>
            <a:pPr marL="0" indent="0">
              <a:lnSpc>
                <a:spcPct val="110000"/>
              </a:lnSpc>
              <a:buNone/>
            </a:pPr>
            <a:r>
              <a:rPr lang="en-IN" b="1" dirty="0" smtClean="0"/>
              <a:t>Naming Convention </a:t>
            </a:r>
            <a:r>
              <a:rPr lang="en-IN" dirty="0" smtClean="0"/>
              <a:t> .</a:t>
            </a:r>
            <a:r>
              <a:rPr lang="en-IN" dirty="0" err="1" smtClean="0"/>
              <a:t>service.ts</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336896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72</a:t>
            </a:fld>
            <a:endParaRPr lang="en-US" dirty="0"/>
          </a:p>
        </p:txBody>
      </p:sp>
      <p:sp>
        <p:nvSpPr>
          <p:cNvPr id="3" name="Content Placeholder 2"/>
          <p:cNvSpPr>
            <a:spLocks noGrp="1"/>
          </p:cNvSpPr>
          <p:nvPr>
            <p:ph idx="1"/>
          </p:nvPr>
        </p:nvSpPr>
        <p:spPr>
          <a:xfrm>
            <a:off x="1154954" y="2603500"/>
            <a:ext cx="8825659" cy="812053"/>
          </a:xfrm>
        </p:spPr>
        <p:txBody>
          <a:bodyPr/>
          <a:lstStyle/>
          <a:p>
            <a:r>
              <a:rPr lang="en-IN" dirty="0" smtClean="0"/>
              <a:t>We have a requirement to display employee name from person object  in </a:t>
            </a:r>
            <a:r>
              <a:rPr lang="en-IN" dirty="0" err="1" smtClean="0"/>
              <a:t>EmployeeList</a:t>
            </a:r>
            <a:r>
              <a:rPr lang="en-IN" dirty="0" smtClean="0"/>
              <a:t> Component. For that the code will be like below</a:t>
            </a:r>
            <a:endParaRPr lang="en-IN" dirty="0"/>
          </a:p>
        </p:txBody>
      </p:sp>
      <p:pic>
        <p:nvPicPr>
          <p:cNvPr id="7" name="Picture 6"/>
          <p:cNvPicPr>
            <a:picLocks noChangeAspect="1"/>
          </p:cNvPicPr>
          <p:nvPr/>
        </p:nvPicPr>
        <p:blipFill>
          <a:blip r:embed="rId2"/>
          <a:stretch>
            <a:fillRect/>
          </a:stretch>
        </p:blipFill>
        <p:spPr>
          <a:xfrm>
            <a:off x="5887290" y="3302795"/>
            <a:ext cx="2676525" cy="228600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1613601" y="3289348"/>
            <a:ext cx="3922059" cy="3407289"/>
          </a:xfrm>
          <a:prstGeom prst="rect">
            <a:avLst/>
          </a:prstGeom>
        </p:spPr>
      </p:pic>
    </p:spTree>
    <p:extLst>
      <p:ext uri="{BB962C8B-B14F-4D97-AF65-F5344CB8AC3E}">
        <p14:creationId xmlns:p14="http://schemas.microsoft.com/office/powerpoint/2010/main" val="925820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73</a:t>
            </a:fld>
            <a:endParaRPr lang="en-US" dirty="0"/>
          </a:p>
        </p:txBody>
      </p:sp>
      <p:sp>
        <p:nvSpPr>
          <p:cNvPr id="3" name="Content Placeholder 2"/>
          <p:cNvSpPr>
            <a:spLocks noGrp="1"/>
          </p:cNvSpPr>
          <p:nvPr>
            <p:ph idx="1"/>
          </p:nvPr>
        </p:nvSpPr>
        <p:spPr>
          <a:xfrm>
            <a:off x="1154954" y="2603500"/>
            <a:ext cx="8825659" cy="1067547"/>
          </a:xfrm>
        </p:spPr>
        <p:txBody>
          <a:bodyPr>
            <a:normAutofit fontScale="92500"/>
          </a:bodyPr>
          <a:lstStyle/>
          <a:p>
            <a:r>
              <a:rPr lang="en-IN" dirty="0" smtClean="0"/>
              <a:t>Now we have another requirement to display complete person details in employee-detail page. So for that how can we code….</a:t>
            </a:r>
          </a:p>
          <a:p>
            <a:r>
              <a:rPr lang="en-IN" dirty="0" smtClean="0"/>
              <a:t>Copy paste person object in Employee Detail Component and display details</a:t>
            </a:r>
            <a:endParaRPr lang="en-IN" dirty="0"/>
          </a:p>
        </p:txBody>
      </p:sp>
      <p:pic>
        <p:nvPicPr>
          <p:cNvPr id="10" name="Picture 9"/>
          <p:cNvPicPr>
            <a:picLocks noChangeAspect="1"/>
          </p:cNvPicPr>
          <p:nvPr/>
        </p:nvPicPr>
        <p:blipFill>
          <a:blip r:embed="rId2"/>
          <a:stretch>
            <a:fillRect/>
          </a:stretch>
        </p:blipFill>
        <p:spPr>
          <a:xfrm>
            <a:off x="1622611" y="3671047"/>
            <a:ext cx="4038601" cy="3022129"/>
          </a:xfrm>
          <a:prstGeom prst="rect">
            <a:avLst/>
          </a:prstGeom>
        </p:spPr>
      </p:pic>
      <p:pic>
        <p:nvPicPr>
          <p:cNvPr id="11" name="Picture 10"/>
          <p:cNvPicPr>
            <a:picLocks noChangeAspect="1"/>
          </p:cNvPicPr>
          <p:nvPr/>
        </p:nvPicPr>
        <p:blipFill>
          <a:blip r:embed="rId3"/>
          <a:stretch>
            <a:fillRect/>
          </a:stretch>
        </p:blipFill>
        <p:spPr>
          <a:xfrm>
            <a:off x="6128869" y="3674752"/>
            <a:ext cx="1819275" cy="1838325"/>
          </a:xfrm>
          <a:prstGeom prst="rect">
            <a:avLst/>
          </a:prstGeom>
          <a:ln>
            <a:solidFill>
              <a:schemeClr val="bg1">
                <a:lumMod val="50000"/>
              </a:schemeClr>
            </a:solidFill>
          </a:ln>
        </p:spPr>
      </p:pic>
    </p:spTree>
    <p:extLst>
      <p:ext uri="{BB962C8B-B14F-4D97-AF65-F5344CB8AC3E}">
        <p14:creationId xmlns:p14="http://schemas.microsoft.com/office/powerpoint/2010/main" val="207146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Is it right way of doing……?</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74</a:t>
            </a:fld>
            <a:endParaRPr lang="en-US" dirty="0"/>
          </a:p>
        </p:txBody>
      </p:sp>
      <p:sp>
        <p:nvSpPr>
          <p:cNvPr id="3" name="Content Placeholder 2"/>
          <p:cNvSpPr>
            <a:spLocks noGrp="1"/>
          </p:cNvSpPr>
          <p:nvPr>
            <p:ph idx="1"/>
          </p:nvPr>
        </p:nvSpPr>
        <p:spPr>
          <a:xfrm>
            <a:off x="1154954" y="2603500"/>
            <a:ext cx="8825659" cy="3380441"/>
          </a:xfrm>
        </p:spPr>
        <p:txBody>
          <a:bodyPr>
            <a:normAutofit fontScale="92500" lnSpcReduction="10000"/>
          </a:bodyPr>
          <a:lstStyle/>
          <a:p>
            <a:r>
              <a:rPr lang="en-IN" dirty="0" smtClean="0"/>
              <a:t>Do Not repeat yourself (DRY)</a:t>
            </a:r>
          </a:p>
          <a:p>
            <a:pPr lvl="1">
              <a:buFont typeface="Wingdings" panose="05000000000000000000" pitchFamily="2" charset="2"/>
              <a:buChar char="§"/>
            </a:pPr>
            <a:r>
              <a:rPr lang="en-IN" dirty="0" smtClean="0"/>
              <a:t>Here the same person object code is repeating in two components (Employee-list and Employee Details)</a:t>
            </a:r>
          </a:p>
          <a:p>
            <a:r>
              <a:rPr lang="en-IN" dirty="0" smtClean="0"/>
              <a:t>Single Responsibility Principle</a:t>
            </a:r>
          </a:p>
          <a:p>
            <a:pPr lvl="1">
              <a:buFont typeface="Wingdings" panose="05000000000000000000" pitchFamily="2" charset="2"/>
              <a:buChar char="§"/>
            </a:pPr>
            <a:r>
              <a:rPr lang="en-IN" dirty="0" smtClean="0"/>
              <a:t>Here the two components not only focusing on data depends on the view but also creating person job. This should be like this way.</a:t>
            </a:r>
          </a:p>
          <a:p>
            <a:pPr lvl="1"/>
            <a:endParaRPr lang="en-IN" dirty="0"/>
          </a:p>
          <a:p>
            <a:r>
              <a:rPr lang="en-IN" b="1" dirty="0" smtClean="0"/>
              <a:t>Solution:</a:t>
            </a:r>
          </a:p>
          <a:p>
            <a:pPr lvl="1">
              <a:buFont typeface="Wingdings" panose="05000000000000000000" pitchFamily="2" charset="2"/>
              <a:buChar char="§"/>
            </a:pPr>
            <a:r>
              <a:rPr lang="en-IN" dirty="0" smtClean="0"/>
              <a:t>We have to create a service common to both component and place the person object creation code there and then the components will access that code and produce the output</a:t>
            </a:r>
            <a:endParaRPr lang="en-IN" dirty="0"/>
          </a:p>
        </p:txBody>
      </p:sp>
    </p:spTree>
    <p:extLst>
      <p:ext uri="{BB962C8B-B14F-4D97-AF65-F5344CB8AC3E}">
        <p14:creationId xmlns:p14="http://schemas.microsoft.com/office/powerpoint/2010/main" val="4050179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17 : Dependency Injection</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a:t>Problem without DI </a:t>
            </a:r>
            <a:endParaRPr lang="en-IN" sz="2400" dirty="0" smtClean="0"/>
          </a:p>
          <a:p>
            <a:pPr marL="342900" indent="-342900">
              <a:buFont typeface="Wingdings 3" charset="2"/>
              <a:buAutoNum type="arabicPeriod"/>
            </a:pPr>
            <a:r>
              <a:rPr lang="en-IN" sz="2400" dirty="0"/>
              <a:t>DI as a Design </a:t>
            </a:r>
            <a:r>
              <a:rPr lang="en-IN" sz="2400" dirty="0" smtClean="0"/>
              <a:t>Pattern</a:t>
            </a:r>
          </a:p>
          <a:p>
            <a:pPr marL="342900" indent="-342900">
              <a:buFont typeface="Wingdings 3" charset="2"/>
              <a:buAutoNum type="arabicPeriod"/>
            </a:pPr>
            <a:r>
              <a:rPr lang="en-IN" sz="2400" dirty="0"/>
              <a:t>DI as a </a:t>
            </a:r>
            <a:r>
              <a:rPr lang="en-IN" sz="2400" dirty="0" smtClean="0"/>
              <a:t>Framework</a:t>
            </a:r>
            <a:endParaRPr lang="en-IN" sz="24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16091436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(1)</a:t>
            </a:r>
            <a:endParaRPr lang="en-IN" b="1" dirty="0"/>
          </a:p>
        </p:txBody>
      </p:sp>
      <p:sp>
        <p:nvSpPr>
          <p:cNvPr id="11" name="Content Placeholder 10"/>
          <p:cNvSpPr>
            <a:spLocks noGrp="1"/>
          </p:cNvSpPr>
          <p:nvPr>
            <p:ph idx="1"/>
          </p:nvPr>
        </p:nvSpPr>
        <p:spPr>
          <a:xfrm>
            <a:off x="1154955" y="2603500"/>
            <a:ext cx="6980516" cy="3788338"/>
          </a:xfrm>
        </p:spPr>
        <p:txBody>
          <a:bodyPr>
            <a:normAutofit/>
          </a:bodyPr>
          <a:lstStyle/>
          <a:p>
            <a:r>
              <a:rPr lang="en-IN" dirty="0" smtClean="0"/>
              <a:t>Lets take an example of creating a car which is only made up of Engine and tyre.</a:t>
            </a:r>
          </a:p>
          <a:p>
            <a:r>
              <a:rPr lang="en-IN" dirty="0" smtClean="0"/>
              <a:t>So we have 3 classes </a:t>
            </a:r>
          </a:p>
          <a:p>
            <a:pPr lvl="1"/>
            <a:r>
              <a:rPr lang="en-IN" dirty="0" smtClean="0"/>
              <a:t>1. Car, which has dependency of the following 2 classes</a:t>
            </a:r>
          </a:p>
          <a:p>
            <a:pPr lvl="1"/>
            <a:r>
              <a:rPr lang="en-IN" dirty="0" smtClean="0"/>
              <a:t>2. Engine </a:t>
            </a:r>
          </a:p>
          <a:p>
            <a:pPr lvl="1"/>
            <a:r>
              <a:rPr lang="en-IN" dirty="0" smtClean="0"/>
              <a:t>3. Tyre</a:t>
            </a:r>
          </a:p>
          <a:p>
            <a:r>
              <a:rPr lang="en-IN" dirty="0" smtClean="0"/>
              <a:t>Here To get Car object we are creating both Engine and Tyre in Car constructor meaning, if I want to create a car it will automatically create engine and tyre </a:t>
            </a:r>
          </a:p>
          <a:p>
            <a:r>
              <a:rPr lang="en-IN" b="1" dirty="0" smtClean="0"/>
              <a:t>So far no problem with the example…..</a:t>
            </a:r>
            <a:endParaRPr lang="en-IN" b="1" dirty="0"/>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76</a:t>
            </a:fld>
            <a:endParaRPr lang="en-US" dirty="0"/>
          </a:p>
        </p:txBody>
      </p:sp>
      <p:pic>
        <p:nvPicPr>
          <p:cNvPr id="6" name="Picture 5"/>
          <p:cNvPicPr>
            <a:picLocks noChangeAspect="1"/>
          </p:cNvPicPr>
          <p:nvPr/>
        </p:nvPicPr>
        <p:blipFill>
          <a:blip r:embed="rId2"/>
          <a:stretch>
            <a:fillRect/>
          </a:stretch>
        </p:blipFill>
        <p:spPr>
          <a:xfrm>
            <a:off x="8937134" y="2788564"/>
            <a:ext cx="1958466" cy="1409140"/>
          </a:xfrm>
          <a:prstGeom prst="rect">
            <a:avLst/>
          </a:prstGeom>
        </p:spPr>
      </p:pic>
      <p:pic>
        <p:nvPicPr>
          <p:cNvPr id="7" name="Picture 6"/>
          <p:cNvPicPr>
            <a:picLocks noChangeAspect="1"/>
          </p:cNvPicPr>
          <p:nvPr/>
        </p:nvPicPr>
        <p:blipFill>
          <a:blip r:embed="rId3"/>
          <a:stretch>
            <a:fillRect/>
          </a:stretch>
        </p:blipFill>
        <p:spPr>
          <a:xfrm>
            <a:off x="8370640" y="4340590"/>
            <a:ext cx="3273063" cy="1908362"/>
          </a:xfrm>
          <a:prstGeom prst="rect">
            <a:avLst/>
          </a:prstGeom>
        </p:spPr>
      </p:pic>
      <p:sp>
        <p:nvSpPr>
          <p:cNvPr id="13" name="Rectangle 12"/>
          <p:cNvSpPr/>
          <p:nvPr/>
        </p:nvSpPr>
        <p:spPr>
          <a:xfrm>
            <a:off x="8956462" y="5305636"/>
            <a:ext cx="2527326" cy="5169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9350671" y="2999071"/>
            <a:ext cx="1366635"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3015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(2)</a:t>
            </a:r>
            <a:endParaRPr lang="en-IN" b="1" dirty="0"/>
          </a:p>
        </p:txBody>
      </p:sp>
      <p:sp>
        <p:nvSpPr>
          <p:cNvPr id="3" name="Content Placeholder 2"/>
          <p:cNvSpPr>
            <a:spLocks noGrp="1"/>
          </p:cNvSpPr>
          <p:nvPr>
            <p:ph idx="1"/>
          </p:nvPr>
        </p:nvSpPr>
        <p:spPr>
          <a:xfrm>
            <a:off x="1154955" y="2603500"/>
            <a:ext cx="7731260" cy="3689724"/>
          </a:xfrm>
        </p:spPr>
        <p:txBody>
          <a:bodyPr>
            <a:normAutofit/>
          </a:bodyPr>
          <a:lstStyle/>
          <a:p>
            <a:r>
              <a:rPr lang="en-IN" dirty="0" smtClean="0"/>
              <a:t>Now the requirement is changing and the engine constructor is getting a parameter</a:t>
            </a:r>
          </a:p>
          <a:p>
            <a:r>
              <a:rPr lang="en-IN" dirty="0" smtClean="0"/>
              <a:t>Now the class code has broken, because no parameter passed for Engine object creation inside car constructor.</a:t>
            </a:r>
          </a:p>
          <a:p>
            <a:r>
              <a:rPr lang="en-IN" dirty="0" smtClean="0"/>
              <a:t>Only possible way to solve this is we have to modify the code</a:t>
            </a:r>
          </a:p>
          <a:p>
            <a:r>
              <a:rPr lang="en-IN" dirty="0" smtClean="0"/>
              <a:t>As it’s a simple application its easy to maintain but what if the car 20 dependency and those have other dependency…</a:t>
            </a:r>
          </a:p>
          <a:p>
            <a:r>
              <a:rPr lang="en-IN" dirty="0" smtClean="0"/>
              <a:t>EOD code will be mess and out of Control</a:t>
            </a:r>
          </a:p>
          <a:p>
            <a:r>
              <a:rPr lang="en-IN" b="1" dirty="0" smtClean="0"/>
              <a:t>Solution for this problem is Dependency Injection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77</a:t>
            </a:fld>
            <a:endParaRPr lang="en-US" dirty="0"/>
          </a:p>
        </p:txBody>
      </p:sp>
      <p:pic>
        <p:nvPicPr>
          <p:cNvPr id="8" name="Picture 7"/>
          <p:cNvPicPr>
            <a:picLocks noChangeAspect="1"/>
          </p:cNvPicPr>
          <p:nvPr/>
        </p:nvPicPr>
        <p:blipFill>
          <a:blip r:embed="rId2"/>
          <a:stretch>
            <a:fillRect/>
          </a:stretch>
        </p:blipFill>
        <p:spPr>
          <a:xfrm>
            <a:off x="9005278" y="2767575"/>
            <a:ext cx="2400300" cy="1209675"/>
          </a:xfrm>
          <a:prstGeom prst="rect">
            <a:avLst/>
          </a:prstGeom>
        </p:spPr>
      </p:pic>
      <p:pic>
        <p:nvPicPr>
          <p:cNvPr id="9" name="Picture 8"/>
          <p:cNvPicPr>
            <a:picLocks noChangeAspect="1"/>
          </p:cNvPicPr>
          <p:nvPr/>
        </p:nvPicPr>
        <p:blipFill>
          <a:blip r:embed="rId3"/>
          <a:stretch>
            <a:fillRect/>
          </a:stretch>
        </p:blipFill>
        <p:spPr>
          <a:xfrm>
            <a:off x="8886215" y="4071684"/>
            <a:ext cx="2638425" cy="1609725"/>
          </a:xfrm>
          <a:prstGeom prst="rect">
            <a:avLst/>
          </a:prstGeom>
        </p:spPr>
      </p:pic>
      <p:sp>
        <p:nvSpPr>
          <p:cNvPr id="10" name="Rectangle 9"/>
          <p:cNvSpPr/>
          <p:nvPr/>
        </p:nvSpPr>
        <p:spPr>
          <a:xfrm>
            <a:off x="9311668" y="2946246"/>
            <a:ext cx="2040122"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47210" y="4921624"/>
            <a:ext cx="2040122" cy="5238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4431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78</a:t>
            </a:fld>
            <a:endParaRPr lang="en-US" dirty="0"/>
          </a:p>
        </p:txBody>
      </p:sp>
      <p:sp>
        <p:nvSpPr>
          <p:cNvPr id="6" name="Content Placeholder 5"/>
          <p:cNvSpPr>
            <a:spLocks noGrp="1"/>
          </p:cNvSpPr>
          <p:nvPr>
            <p:ph idx="1"/>
          </p:nvPr>
        </p:nvSpPr>
        <p:spPr>
          <a:xfrm>
            <a:off x="1154954" y="2603500"/>
            <a:ext cx="10035785" cy="1618876"/>
          </a:xfrm>
        </p:spPr>
        <p:txBody>
          <a:bodyPr>
            <a:normAutofit fontScale="92500" lnSpcReduction="10000"/>
          </a:bodyPr>
          <a:lstStyle/>
          <a:p>
            <a:r>
              <a:rPr lang="en-IN" dirty="0" smtClean="0"/>
              <a:t>DI is a coding pattern in which a class receives its dependencies from external sources rather than creating them itself</a:t>
            </a:r>
          </a:p>
          <a:p>
            <a:r>
              <a:rPr lang="en-IN" dirty="0" smtClean="0"/>
              <a:t>In this car class we are passing car object as a parameter rather than creating inside constructor</a:t>
            </a:r>
          </a:p>
          <a:p>
            <a:r>
              <a:rPr lang="en-IN" dirty="0" smtClean="0"/>
              <a:t>So any modification in Engine object creation will not affect car object creation</a:t>
            </a:r>
            <a:endParaRPr lang="en-IN" dirty="0"/>
          </a:p>
        </p:txBody>
      </p:sp>
      <p:pic>
        <p:nvPicPr>
          <p:cNvPr id="7" name="Picture 6"/>
          <p:cNvPicPr>
            <a:picLocks noChangeAspect="1"/>
          </p:cNvPicPr>
          <p:nvPr/>
        </p:nvPicPr>
        <p:blipFill>
          <a:blip r:embed="rId2"/>
          <a:stretch>
            <a:fillRect/>
          </a:stretch>
        </p:blipFill>
        <p:spPr>
          <a:xfrm>
            <a:off x="2265269" y="4450976"/>
            <a:ext cx="3431974" cy="2093261"/>
          </a:xfrm>
          <a:prstGeom prst="rect">
            <a:avLst/>
          </a:prstGeom>
        </p:spPr>
      </p:pic>
      <p:pic>
        <p:nvPicPr>
          <p:cNvPr id="12" name="Picture 11"/>
          <p:cNvPicPr>
            <a:picLocks noChangeAspect="1"/>
          </p:cNvPicPr>
          <p:nvPr/>
        </p:nvPicPr>
        <p:blipFill>
          <a:blip r:embed="rId3"/>
          <a:stretch>
            <a:fillRect/>
          </a:stretch>
        </p:blipFill>
        <p:spPr>
          <a:xfrm>
            <a:off x="6121213" y="4450976"/>
            <a:ext cx="2909278" cy="2093261"/>
          </a:xfrm>
          <a:prstGeom prst="rect">
            <a:avLst/>
          </a:prstGeom>
        </p:spPr>
      </p:pic>
    </p:spTree>
    <p:extLst>
      <p:ext uri="{BB962C8B-B14F-4D97-AF65-F5344CB8AC3E}">
        <p14:creationId xmlns:p14="http://schemas.microsoft.com/office/powerpoint/2010/main" val="2548584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79</a:t>
            </a:fld>
            <a:endParaRPr lang="en-US" dirty="0"/>
          </a:p>
        </p:txBody>
      </p:sp>
      <p:sp>
        <p:nvSpPr>
          <p:cNvPr id="6" name="Content Placeholder 5"/>
          <p:cNvSpPr>
            <a:spLocks noGrp="1"/>
          </p:cNvSpPr>
          <p:nvPr>
            <p:ph idx="1"/>
          </p:nvPr>
        </p:nvSpPr>
        <p:spPr>
          <a:xfrm>
            <a:off x="1154954" y="2576605"/>
            <a:ext cx="10035785" cy="1618876"/>
          </a:xfrm>
        </p:spPr>
        <p:txBody>
          <a:bodyPr>
            <a:normAutofit/>
          </a:bodyPr>
          <a:lstStyle/>
          <a:p>
            <a:r>
              <a:rPr lang="en-IN" dirty="0" smtClean="0"/>
              <a:t>Now after DI lets see how the changes in the dependency classes(Engine, Tyre) is not affecting the Car class</a:t>
            </a:r>
          </a:p>
          <a:p>
            <a:r>
              <a:rPr lang="en-IN" dirty="0" smtClean="0"/>
              <a:t>If the parameter is added or not the end result of Engine object is </a:t>
            </a:r>
            <a:r>
              <a:rPr lang="en-IN" b="1" dirty="0" err="1" smtClean="0"/>
              <a:t>myEngine</a:t>
            </a:r>
            <a:r>
              <a:rPr lang="en-IN" b="1" dirty="0" smtClean="0"/>
              <a:t>, </a:t>
            </a:r>
            <a:r>
              <a:rPr lang="en-IN" dirty="0" smtClean="0"/>
              <a:t>by taking that object as parameter the car class will not get affected</a:t>
            </a:r>
            <a:endParaRPr lang="en-IN" dirty="0"/>
          </a:p>
        </p:txBody>
      </p:sp>
      <p:pic>
        <p:nvPicPr>
          <p:cNvPr id="3" name="Picture 2"/>
          <p:cNvPicPr>
            <a:picLocks noChangeAspect="1"/>
          </p:cNvPicPr>
          <p:nvPr/>
        </p:nvPicPr>
        <p:blipFill>
          <a:blip r:embed="rId2"/>
          <a:stretch>
            <a:fillRect/>
          </a:stretch>
        </p:blipFill>
        <p:spPr>
          <a:xfrm>
            <a:off x="1154954" y="4472329"/>
            <a:ext cx="4204190" cy="893047"/>
          </a:xfrm>
          <a:prstGeom prst="rect">
            <a:avLst/>
          </a:prstGeom>
        </p:spPr>
      </p:pic>
      <p:pic>
        <p:nvPicPr>
          <p:cNvPr id="8" name="Picture 7"/>
          <p:cNvPicPr>
            <a:picLocks noChangeAspect="1"/>
          </p:cNvPicPr>
          <p:nvPr/>
        </p:nvPicPr>
        <p:blipFill>
          <a:blip r:embed="rId3"/>
          <a:stretch>
            <a:fillRect/>
          </a:stretch>
        </p:blipFill>
        <p:spPr>
          <a:xfrm>
            <a:off x="5431017" y="4472329"/>
            <a:ext cx="4049160" cy="890815"/>
          </a:xfrm>
          <a:prstGeom prst="rect">
            <a:avLst/>
          </a:prstGeom>
        </p:spPr>
      </p:pic>
      <p:pic>
        <p:nvPicPr>
          <p:cNvPr id="9" name="Picture 8"/>
          <p:cNvPicPr>
            <a:picLocks noChangeAspect="1"/>
          </p:cNvPicPr>
          <p:nvPr/>
        </p:nvPicPr>
        <p:blipFill>
          <a:blip r:embed="rId4"/>
          <a:stretch>
            <a:fillRect/>
          </a:stretch>
        </p:blipFill>
        <p:spPr>
          <a:xfrm>
            <a:off x="3589244" y="5528141"/>
            <a:ext cx="4274568" cy="863697"/>
          </a:xfrm>
          <a:prstGeom prst="rect">
            <a:avLst/>
          </a:prstGeom>
        </p:spPr>
      </p:pic>
      <p:sp>
        <p:nvSpPr>
          <p:cNvPr id="11" name="Rectangle 10"/>
          <p:cNvSpPr/>
          <p:nvPr/>
        </p:nvSpPr>
        <p:spPr>
          <a:xfrm>
            <a:off x="1195295" y="5017373"/>
            <a:ext cx="4102846" cy="24042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476098" y="5017372"/>
            <a:ext cx="3896502" cy="2404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589244" y="6091518"/>
            <a:ext cx="4286152" cy="30032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561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Angular CLI</a:t>
            </a:r>
            <a:endParaRPr lang="en-IN" b="1" dirty="0"/>
          </a:p>
        </p:txBody>
      </p:sp>
      <p:sp>
        <p:nvSpPr>
          <p:cNvPr id="7" name="Text Placeholder 6"/>
          <p:cNvSpPr>
            <a:spLocks noGrp="1"/>
          </p:cNvSpPr>
          <p:nvPr>
            <p:ph type="body" sz="quarter" idx="3"/>
          </p:nvPr>
        </p:nvSpPr>
        <p:spPr>
          <a:xfrm>
            <a:off x="1154954" y="2516562"/>
            <a:ext cx="4825159" cy="576262"/>
          </a:xfrm>
        </p:spPr>
        <p:txBody>
          <a:bodyPr/>
          <a:lstStyle/>
          <a:p>
            <a:r>
              <a:rPr lang="en-IN" dirty="0" smtClean="0"/>
              <a:t>Install Angular CLI</a:t>
            </a:r>
            <a:endParaRPr lang="en-IN" dirty="0"/>
          </a:p>
        </p:txBody>
      </p:sp>
      <p:sp>
        <p:nvSpPr>
          <p:cNvPr id="8" name="Content Placeholder 7"/>
          <p:cNvSpPr>
            <a:spLocks noGrp="1"/>
          </p:cNvSpPr>
          <p:nvPr>
            <p:ph sz="quarter" idx="4"/>
          </p:nvPr>
        </p:nvSpPr>
        <p:spPr>
          <a:xfrm>
            <a:off x="1154954" y="3092824"/>
            <a:ext cx="4825159" cy="3528452"/>
          </a:xfrm>
        </p:spPr>
        <p:txBody>
          <a:bodyPr>
            <a:normAutofit/>
          </a:bodyPr>
          <a:lstStyle/>
          <a:p>
            <a:r>
              <a:rPr lang="en-IN" dirty="0" smtClean="0"/>
              <a:t>Angular CLI is the command line interface of Angular allows to generate building block of application by typing the commands</a:t>
            </a:r>
          </a:p>
          <a:p>
            <a:r>
              <a:rPr lang="en-IN" dirty="0" smtClean="0"/>
              <a:t>Helps development Quicker and easier all these with following best practices</a:t>
            </a:r>
          </a:p>
          <a:p>
            <a:r>
              <a:rPr lang="en-IN" b="1" dirty="0" smtClean="0"/>
              <a:t>Installation </a:t>
            </a:r>
            <a:r>
              <a:rPr lang="en-IN" b="1" dirty="0" err="1" smtClean="0"/>
              <a:t>Cmd</a:t>
            </a:r>
            <a:r>
              <a:rPr lang="en-IN" b="1" dirty="0" smtClean="0"/>
              <a:t>: </a:t>
            </a:r>
          </a:p>
          <a:p>
            <a:pPr marL="0" indent="0">
              <a:buNone/>
            </a:pPr>
            <a:r>
              <a:rPr lang="en-IN" b="1" dirty="0" smtClean="0">
                <a:solidFill>
                  <a:schemeClr val="accent6">
                    <a:lumMod val="50000"/>
                  </a:schemeClr>
                </a:solidFill>
              </a:rPr>
              <a:t>      </a:t>
            </a:r>
            <a:r>
              <a:rPr lang="en-IN" b="1" dirty="0" err="1" smtClean="0">
                <a:solidFill>
                  <a:schemeClr val="accent6">
                    <a:lumMod val="50000"/>
                  </a:schemeClr>
                </a:solidFill>
              </a:rPr>
              <a:t>npm</a:t>
            </a:r>
            <a:r>
              <a:rPr lang="en-IN" b="1" dirty="0" smtClean="0">
                <a:solidFill>
                  <a:schemeClr val="accent6">
                    <a:lumMod val="50000"/>
                  </a:schemeClr>
                </a:solidFill>
              </a:rPr>
              <a:t> install –g @angular/cli</a:t>
            </a:r>
            <a:endParaRPr lang="en-IN" b="1" dirty="0">
              <a:solidFill>
                <a:schemeClr val="accent6">
                  <a:lumMod val="50000"/>
                </a:schemeClr>
              </a:solidFill>
            </a:endParaRPr>
          </a:p>
        </p:txBody>
      </p:sp>
      <p:pic>
        <p:nvPicPr>
          <p:cNvPr id="10" name="Picture 9"/>
          <p:cNvPicPr>
            <a:picLocks noChangeAspect="1"/>
          </p:cNvPicPr>
          <p:nvPr/>
        </p:nvPicPr>
        <p:blipFill>
          <a:blip r:embed="rId2"/>
          <a:stretch>
            <a:fillRect/>
          </a:stretch>
        </p:blipFill>
        <p:spPr>
          <a:xfrm>
            <a:off x="6422091" y="2630301"/>
            <a:ext cx="4914900" cy="3990975"/>
          </a:xfrm>
          <a:prstGeom prst="rect">
            <a:avLst/>
          </a:prstGeom>
        </p:spPr>
      </p:pic>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7797844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Framework</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80</a:t>
            </a:fld>
            <a:endParaRPr lang="en-US" dirty="0"/>
          </a:p>
        </p:txBody>
      </p:sp>
      <p:sp>
        <p:nvSpPr>
          <p:cNvPr id="6" name="Content Placeholder 5"/>
          <p:cNvSpPr>
            <a:spLocks noGrp="1"/>
          </p:cNvSpPr>
          <p:nvPr>
            <p:ph idx="1"/>
          </p:nvPr>
        </p:nvSpPr>
        <p:spPr>
          <a:xfrm>
            <a:off x="1154955" y="2576605"/>
            <a:ext cx="5555127" cy="3582148"/>
          </a:xfrm>
        </p:spPr>
        <p:txBody>
          <a:bodyPr>
            <a:normAutofit/>
          </a:bodyPr>
          <a:lstStyle/>
          <a:p>
            <a:r>
              <a:rPr lang="en-IN" dirty="0" smtClean="0"/>
              <a:t>Angular provides a special way to implement DI framework is Injector.</a:t>
            </a:r>
          </a:p>
          <a:p>
            <a:r>
              <a:rPr lang="en-IN" dirty="0" smtClean="0"/>
              <a:t>This Injector will have all the dependencies required for the car class, whenever we need a particular class the injector will give the dependency object</a:t>
            </a:r>
            <a:endParaRPr lang="en-IN" dirty="0"/>
          </a:p>
        </p:txBody>
      </p:sp>
      <p:pic>
        <p:nvPicPr>
          <p:cNvPr id="7" name="Picture 6"/>
          <p:cNvPicPr>
            <a:picLocks noChangeAspect="1"/>
          </p:cNvPicPr>
          <p:nvPr/>
        </p:nvPicPr>
        <p:blipFill>
          <a:blip r:embed="rId2"/>
          <a:stretch>
            <a:fillRect/>
          </a:stretch>
        </p:blipFill>
        <p:spPr>
          <a:xfrm>
            <a:off x="6900253" y="2576605"/>
            <a:ext cx="4743450" cy="2762250"/>
          </a:xfrm>
          <a:prstGeom prst="rect">
            <a:avLst/>
          </a:prstGeom>
          <a:ln>
            <a:solidFill>
              <a:schemeClr val="bg1">
                <a:lumMod val="50000"/>
              </a:schemeClr>
            </a:solidFill>
          </a:ln>
        </p:spPr>
      </p:pic>
    </p:spTree>
    <p:extLst>
      <p:ext uri="{BB962C8B-B14F-4D97-AF65-F5344CB8AC3E}">
        <p14:creationId xmlns:p14="http://schemas.microsoft.com/office/powerpoint/2010/main" val="193090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a:t>
            </a:r>
            <a:r>
              <a:rPr lang="en-IN" b="1" dirty="0"/>
              <a:t>using a </a:t>
            </a:r>
            <a:r>
              <a:rPr lang="en-IN" b="1" dirty="0" smtClean="0"/>
              <a:t>service (1)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81</a:t>
            </a:fld>
            <a:endParaRPr lang="en-US" dirty="0"/>
          </a:p>
        </p:txBody>
      </p:sp>
      <p:sp>
        <p:nvSpPr>
          <p:cNvPr id="6" name="Content Placeholder 5"/>
          <p:cNvSpPr>
            <a:spLocks noGrp="1"/>
          </p:cNvSpPr>
          <p:nvPr>
            <p:ph idx="1"/>
          </p:nvPr>
        </p:nvSpPr>
        <p:spPr>
          <a:xfrm>
            <a:off x="1154955" y="2576606"/>
            <a:ext cx="8863104" cy="1269254"/>
          </a:xfrm>
        </p:spPr>
        <p:txBody>
          <a:bodyPr>
            <a:normAutofit/>
          </a:bodyPr>
          <a:lstStyle/>
          <a:p>
            <a:r>
              <a:rPr lang="en-IN" dirty="0" smtClean="0"/>
              <a:t>Define the </a:t>
            </a:r>
            <a:r>
              <a:rPr lang="en-IN" dirty="0" err="1" smtClean="0"/>
              <a:t>EmployeeService</a:t>
            </a:r>
            <a:r>
              <a:rPr lang="en-IN" dirty="0" smtClean="0"/>
              <a:t> class</a:t>
            </a:r>
          </a:p>
          <a:p>
            <a:r>
              <a:rPr lang="en-IN" dirty="0" smtClean="0"/>
              <a:t>Register with injector</a:t>
            </a:r>
          </a:p>
          <a:p>
            <a:r>
              <a:rPr lang="en-IN" dirty="0" smtClean="0"/>
              <a:t>Declare with dependency in </a:t>
            </a:r>
            <a:r>
              <a:rPr lang="en-IN" dirty="0" err="1" smtClean="0"/>
              <a:t>EmpList</a:t>
            </a:r>
            <a:r>
              <a:rPr lang="en-IN" dirty="0" smtClean="0"/>
              <a:t> and </a:t>
            </a:r>
            <a:r>
              <a:rPr lang="en-IN" dirty="0" err="1" smtClean="0"/>
              <a:t>EmpDetails</a:t>
            </a:r>
            <a:endParaRPr lang="en-IN" dirty="0"/>
          </a:p>
        </p:txBody>
      </p:sp>
      <p:sp>
        <p:nvSpPr>
          <p:cNvPr id="3" name="Rounded Rectangle 2"/>
          <p:cNvSpPr/>
          <p:nvPr/>
        </p:nvSpPr>
        <p:spPr>
          <a:xfrm>
            <a:off x="4007223" y="4203951"/>
            <a:ext cx="3523129" cy="6185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Service</a:t>
            </a:r>
            <a:endParaRPr lang="en-IN" dirty="0"/>
          </a:p>
        </p:txBody>
      </p:sp>
      <p:sp>
        <p:nvSpPr>
          <p:cNvPr id="8" name="Rounded Rectangle 7"/>
          <p:cNvSpPr/>
          <p:nvPr/>
        </p:nvSpPr>
        <p:spPr>
          <a:xfrm>
            <a:off x="3133165" y="5298141"/>
            <a:ext cx="1963270" cy="109369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List</a:t>
            </a:r>
            <a:endParaRPr lang="en-IN" dirty="0"/>
          </a:p>
        </p:txBody>
      </p:sp>
      <p:sp>
        <p:nvSpPr>
          <p:cNvPr id="9" name="Rounded Rectangle 8"/>
          <p:cNvSpPr/>
          <p:nvPr/>
        </p:nvSpPr>
        <p:spPr>
          <a:xfrm>
            <a:off x="6418729" y="5298141"/>
            <a:ext cx="2026023" cy="109369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Data</a:t>
            </a:r>
            <a:endParaRPr lang="en-IN" dirty="0"/>
          </a:p>
        </p:txBody>
      </p:sp>
      <p:cxnSp>
        <p:nvCxnSpPr>
          <p:cNvPr id="11" name="Straight Arrow Connector 10"/>
          <p:cNvCxnSpPr>
            <a:stCxn id="3" idx="2"/>
            <a:endCxn id="8" idx="0"/>
          </p:cNvCxnSpPr>
          <p:nvPr/>
        </p:nvCxnSpPr>
        <p:spPr>
          <a:xfrm flipH="1">
            <a:off x="4114800" y="4822516"/>
            <a:ext cx="1653988"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2"/>
            <a:endCxn id="9" idx="0"/>
          </p:cNvCxnSpPr>
          <p:nvPr/>
        </p:nvCxnSpPr>
        <p:spPr>
          <a:xfrm>
            <a:off x="5768788" y="4822516"/>
            <a:ext cx="1662953"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7245" y="4328567"/>
            <a:ext cx="1023037" cy="369332"/>
          </a:xfrm>
          <a:prstGeom prst="rect">
            <a:avLst/>
          </a:prstGeom>
          <a:noFill/>
        </p:spPr>
        <p:txBody>
          <a:bodyPr wrap="none" rtlCol="0">
            <a:spAutoFit/>
          </a:bodyPr>
          <a:lstStyle/>
          <a:p>
            <a:r>
              <a:rPr lang="en-IN" b="1" dirty="0" smtClean="0"/>
              <a:t>Injector</a:t>
            </a:r>
            <a:endParaRPr lang="en-IN" b="1" dirty="0"/>
          </a:p>
        </p:txBody>
      </p:sp>
    </p:spTree>
    <p:extLst>
      <p:ext uri="{BB962C8B-B14F-4D97-AF65-F5344CB8AC3E}">
        <p14:creationId xmlns:p14="http://schemas.microsoft.com/office/powerpoint/2010/main" val="3924206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service(2)</a:t>
            </a:r>
            <a:endParaRPr lang="en-IN" b="1" dirty="0"/>
          </a:p>
        </p:txBody>
      </p:sp>
      <p:sp>
        <p:nvSpPr>
          <p:cNvPr id="7" name="Text Placeholder 6"/>
          <p:cNvSpPr>
            <a:spLocks noGrp="1"/>
          </p:cNvSpPr>
          <p:nvPr>
            <p:ph type="body" idx="1"/>
          </p:nvPr>
        </p:nvSpPr>
        <p:spPr>
          <a:xfrm>
            <a:off x="1154953" y="2083919"/>
            <a:ext cx="5501340" cy="576262"/>
          </a:xfrm>
        </p:spPr>
        <p:txBody>
          <a:bodyPr/>
          <a:lstStyle/>
          <a:p>
            <a:r>
              <a:rPr lang="en-IN" dirty="0"/>
              <a:t>Define the </a:t>
            </a:r>
            <a:r>
              <a:rPr lang="en-IN" dirty="0" err="1"/>
              <a:t>EmployeeService</a:t>
            </a:r>
            <a:r>
              <a:rPr lang="en-IN" dirty="0"/>
              <a:t> </a:t>
            </a:r>
            <a:r>
              <a:rPr lang="en-IN" dirty="0" smtClean="0"/>
              <a:t>class</a:t>
            </a:r>
            <a:endParaRPr lang="en-IN" dirty="0"/>
          </a:p>
        </p:txBody>
      </p:sp>
      <p:sp>
        <p:nvSpPr>
          <p:cNvPr id="6" name="Content Placeholder 5"/>
          <p:cNvSpPr>
            <a:spLocks noGrp="1"/>
          </p:cNvSpPr>
          <p:nvPr>
            <p:ph sz="half" idx="2"/>
          </p:nvPr>
        </p:nvSpPr>
        <p:spPr>
          <a:xfrm>
            <a:off x="1154953" y="2629390"/>
            <a:ext cx="9878917" cy="922868"/>
          </a:xfrm>
        </p:spPr>
        <p:txBody>
          <a:bodyPr>
            <a:normAutofit/>
          </a:bodyPr>
          <a:lstStyle/>
          <a:p>
            <a:r>
              <a:rPr lang="en-IN" dirty="0" smtClean="0"/>
              <a:t>Service creation syntax: ng g s employee</a:t>
            </a:r>
          </a:p>
          <a:p>
            <a:r>
              <a:rPr lang="en-IN" dirty="0" smtClean="0"/>
              <a:t>You will have </a:t>
            </a:r>
            <a:r>
              <a:rPr lang="en-IN" dirty="0" err="1" smtClean="0"/>
              <a:t>Employee.service.ts</a:t>
            </a:r>
            <a:r>
              <a:rPr lang="en-IN" dirty="0" smtClean="0"/>
              <a:t> inside app folder</a:t>
            </a:r>
          </a:p>
        </p:txBody>
      </p:sp>
      <p:sp>
        <p:nvSpPr>
          <p:cNvPr id="10" name="Text Placeholder 9"/>
          <p:cNvSpPr>
            <a:spLocks noGrp="1"/>
          </p:cNvSpPr>
          <p:nvPr>
            <p:ph type="body" sz="quarter" idx="3"/>
          </p:nvPr>
        </p:nvSpPr>
        <p:spPr>
          <a:xfrm>
            <a:off x="1154953" y="3379031"/>
            <a:ext cx="4825159" cy="576262"/>
          </a:xfrm>
        </p:spPr>
        <p:txBody>
          <a:bodyPr/>
          <a:lstStyle/>
          <a:p>
            <a:r>
              <a:rPr lang="en-IN" dirty="0"/>
              <a:t>Register with </a:t>
            </a:r>
            <a:r>
              <a:rPr lang="en-IN" dirty="0" smtClean="0"/>
              <a:t>injector</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82</a:t>
            </a:fld>
            <a:endParaRPr lang="en-US" dirty="0"/>
          </a:p>
        </p:txBody>
      </p:sp>
      <p:sp>
        <p:nvSpPr>
          <p:cNvPr id="22" name="Content Placeholder 5"/>
          <p:cNvSpPr>
            <a:spLocks noGrp="1"/>
          </p:cNvSpPr>
          <p:nvPr>
            <p:ph sz="half" idx="2"/>
          </p:nvPr>
        </p:nvSpPr>
        <p:spPr>
          <a:xfrm>
            <a:off x="1154953" y="3930931"/>
            <a:ext cx="9878917" cy="675977"/>
          </a:xfrm>
        </p:spPr>
        <p:txBody>
          <a:bodyPr>
            <a:normAutofit/>
          </a:bodyPr>
          <a:lstStyle/>
          <a:p>
            <a:r>
              <a:rPr lang="en-IN" dirty="0"/>
              <a:t>Inject the employee service in </a:t>
            </a:r>
            <a:r>
              <a:rPr lang="en-IN" dirty="0" err="1"/>
              <a:t>app.module.ts</a:t>
            </a:r>
            <a:r>
              <a:rPr lang="en-IN" dirty="0"/>
              <a:t>. So that throughout the application this service can be used</a:t>
            </a:r>
          </a:p>
          <a:p>
            <a:pPr marL="0" indent="0">
              <a:buNone/>
            </a:pPr>
            <a:endParaRPr lang="en-IN" dirty="0"/>
          </a:p>
        </p:txBody>
      </p:sp>
      <p:pic>
        <p:nvPicPr>
          <p:cNvPr id="23" name="Picture 22"/>
          <p:cNvPicPr>
            <a:picLocks noChangeAspect="1"/>
          </p:cNvPicPr>
          <p:nvPr/>
        </p:nvPicPr>
        <p:blipFill>
          <a:blip r:embed="rId2"/>
          <a:stretch>
            <a:fillRect/>
          </a:stretch>
        </p:blipFill>
        <p:spPr>
          <a:xfrm>
            <a:off x="1585304" y="4570642"/>
            <a:ext cx="4721367" cy="2120949"/>
          </a:xfrm>
          <a:prstGeom prst="rect">
            <a:avLst/>
          </a:prstGeom>
        </p:spPr>
      </p:pic>
    </p:spTree>
    <p:extLst>
      <p:ext uri="{BB962C8B-B14F-4D97-AF65-F5344CB8AC3E}">
        <p14:creationId xmlns:p14="http://schemas.microsoft.com/office/powerpoint/2010/main" val="1551057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service(3)</a:t>
            </a:r>
            <a:endParaRPr lang="en-IN" b="1" dirty="0"/>
          </a:p>
        </p:txBody>
      </p:sp>
      <p:sp>
        <p:nvSpPr>
          <p:cNvPr id="7" name="Text Placeholder 6"/>
          <p:cNvSpPr>
            <a:spLocks noGrp="1"/>
          </p:cNvSpPr>
          <p:nvPr>
            <p:ph type="body" idx="1"/>
          </p:nvPr>
        </p:nvSpPr>
        <p:spPr>
          <a:xfrm>
            <a:off x="1154952" y="2083919"/>
            <a:ext cx="9197587" cy="576262"/>
          </a:xfrm>
        </p:spPr>
        <p:txBody>
          <a:bodyPr/>
          <a:lstStyle/>
          <a:p>
            <a:r>
              <a:rPr lang="en-IN" dirty="0" smtClean="0"/>
              <a:t>Add logic in </a:t>
            </a:r>
            <a:r>
              <a:rPr lang="en-IN" dirty="0" err="1" smtClean="0"/>
              <a:t>EmployeeService</a:t>
            </a:r>
            <a:r>
              <a:rPr lang="en-IN" dirty="0" smtClean="0"/>
              <a:t> class</a:t>
            </a:r>
            <a:endParaRPr lang="en-IN" dirty="0"/>
          </a:p>
        </p:txBody>
      </p:sp>
      <p:sp>
        <p:nvSpPr>
          <p:cNvPr id="6" name="Content Placeholder 5"/>
          <p:cNvSpPr>
            <a:spLocks noGrp="1"/>
          </p:cNvSpPr>
          <p:nvPr>
            <p:ph sz="half" idx="2"/>
          </p:nvPr>
        </p:nvSpPr>
        <p:spPr>
          <a:xfrm>
            <a:off x="1154953" y="2629389"/>
            <a:ext cx="9878917" cy="662341"/>
          </a:xfrm>
        </p:spPr>
        <p:txBody>
          <a:bodyPr>
            <a:normAutofit/>
          </a:bodyPr>
          <a:lstStyle/>
          <a:p>
            <a:r>
              <a:rPr lang="en-IN" dirty="0" smtClean="0"/>
              <a:t>Create a method </a:t>
            </a:r>
            <a:r>
              <a:rPr lang="en-IN" dirty="0"/>
              <a:t>in Employee Service </a:t>
            </a:r>
            <a:r>
              <a:rPr lang="en-IN" dirty="0" smtClean="0"/>
              <a:t>class and move the person object creation code </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83</a:t>
            </a:fld>
            <a:endParaRPr lang="en-US" dirty="0"/>
          </a:p>
        </p:txBody>
      </p:sp>
      <p:sp>
        <p:nvSpPr>
          <p:cNvPr id="12" name="Content Placeholder 5"/>
          <p:cNvSpPr>
            <a:spLocks noGrp="1"/>
          </p:cNvSpPr>
          <p:nvPr>
            <p:ph sz="half" idx="2"/>
          </p:nvPr>
        </p:nvSpPr>
        <p:spPr>
          <a:xfrm>
            <a:off x="1154953" y="4226155"/>
            <a:ext cx="9878917" cy="1340928"/>
          </a:xfrm>
        </p:spPr>
        <p:txBody>
          <a:bodyPr>
            <a:normAutofit/>
          </a:bodyPr>
          <a:lstStyle/>
          <a:p>
            <a:r>
              <a:rPr lang="en-IN" dirty="0" smtClean="0"/>
              <a:t>Inject employee service in Employee List Component Constructor</a:t>
            </a:r>
          </a:p>
          <a:p>
            <a:r>
              <a:rPr lang="en-IN" dirty="0" smtClean="0"/>
              <a:t>Make Employee list person object as null</a:t>
            </a:r>
          </a:p>
          <a:p>
            <a:r>
              <a:rPr lang="en-IN" dirty="0" smtClean="0"/>
              <a:t>Call employee service </a:t>
            </a:r>
            <a:r>
              <a:rPr lang="en-IN" dirty="0" err="1" smtClean="0"/>
              <a:t>getEmployee</a:t>
            </a:r>
            <a:r>
              <a:rPr lang="en-IN" dirty="0" smtClean="0"/>
              <a:t> method to assign value for person array</a:t>
            </a:r>
          </a:p>
        </p:txBody>
      </p:sp>
      <p:sp>
        <p:nvSpPr>
          <p:cNvPr id="13" name="Text Placeholder 6"/>
          <p:cNvSpPr>
            <a:spLocks noGrp="1"/>
          </p:cNvSpPr>
          <p:nvPr>
            <p:ph type="body" idx="1"/>
          </p:nvPr>
        </p:nvSpPr>
        <p:spPr>
          <a:xfrm>
            <a:off x="1154951" y="3549069"/>
            <a:ext cx="9197587" cy="576262"/>
          </a:xfrm>
        </p:spPr>
        <p:txBody>
          <a:bodyPr/>
          <a:lstStyle/>
          <a:p>
            <a:r>
              <a:rPr lang="en-IN" dirty="0" smtClean="0"/>
              <a:t>Inject Service in Component</a:t>
            </a:r>
            <a:endParaRPr lang="en-IN" dirty="0"/>
          </a:p>
        </p:txBody>
      </p:sp>
    </p:spTree>
    <p:extLst>
      <p:ext uri="{BB962C8B-B14F-4D97-AF65-F5344CB8AC3E}">
        <p14:creationId xmlns:p14="http://schemas.microsoft.com/office/powerpoint/2010/main" val="629766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84</a:t>
            </a:fld>
            <a:endParaRPr lang="en-US" dirty="0"/>
          </a:p>
        </p:txBody>
      </p:sp>
      <p:pic>
        <p:nvPicPr>
          <p:cNvPr id="11" name="Picture 10"/>
          <p:cNvPicPr>
            <a:picLocks noChangeAspect="1"/>
          </p:cNvPicPr>
          <p:nvPr/>
        </p:nvPicPr>
        <p:blipFill>
          <a:blip r:embed="rId2"/>
          <a:stretch>
            <a:fillRect/>
          </a:stretch>
        </p:blipFill>
        <p:spPr>
          <a:xfrm>
            <a:off x="0" y="-21011"/>
            <a:ext cx="4558553" cy="3879186"/>
          </a:xfrm>
          <a:prstGeom prst="rect">
            <a:avLst/>
          </a:prstGeom>
        </p:spPr>
      </p:pic>
      <p:sp>
        <p:nvSpPr>
          <p:cNvPr id="12" name="Rectangle 11"/>
          <p:cNvSpPr/>
          <p:nvPr/>
        </p:nvSpPr>
        <p:spPr>
          <a:xfrm>
            <a:off x="1" y="-21013"/>
            <a:ext cx="1089212" cy="30029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a:stretch>
            <a:fillRect/>
          </a:stretch>
        </p:blipFill>
        <p:spPr>
          <a:xfrm>
            <a:off x="4666130" y="0"/>
            <a:ext cx="4588213" cy="3879188"/>
          </a:xfrm>
          <a:prstGeom prst="rect">
            <a:avLst/>
          </a:prstGeom>
        </p:spPr>
      </p:pic>
      <p:pic>
        <p:nvPicPr>
          <p:cNvPr id="9" name="Picture 8"/>
          <p:cNvPicPr>
            <a:picLocks noChangeAspect="1"/>
          </p:cNvPicPr>
          <p:nvPr/>
        </p:nvPicPr>
        <p:blipFill>
          <a:blip r:embed="rId4"/>
          <a:stretch>
            <a:fillRect/>
          </a:stretch>
        </p:blipFill>
        <p:spPr>
          <a:xfrm>
            <a:off x="0" y="3879189"/>
            <a:ext cx="3846811" cy="2978812"/>
          </a:xfrm>
          <a:prstGeom prst="rect">
            <a:avLst/>
          </a:prstGeom>
        </p:spPr>
      </p:pic>
      <p:sp>
        <p:nvSpPr>
          <p:cNvPr id="13" name="Rectangle 12"/>
          <p:cNvSpPr/>
          <p:nvPr/>
        </p:nvSpPr>
        <p:spPr>
          <a:xfrm>
            <a:off x="10787" y="3906082"/>
            <a:ext cx="946006" cy="2281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4600025" y="4306"/>
            <a:ext cx="1316681"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5"/>
          <a:stretch>
            <a:fillRect/>
          </a:stretch>
        </p:blipFill>
        <p:spPr>
          <a:xfrm>
            <a:off x="9385751" y="2496112"/>
            <a:ext cx="2771775" cy="4200525"/>
          </a:xfrm>
          <a:prstGeom prst="rect">
            <a:avLst/>
          </a:prstGeom>
          <a:solidFill>
            <a:srgbClr val="00B050"/>
          </a:solidFill>
          <a:ln>
            <a:solidFill>
              <a:schemeClr val="bg1">
                <a:lumMod val="50000"/>
              </a:schemeClr>
            </a:solidFill>
          </a:ln>
        </p:spPr>
      </p:pic>
      <p:cxnSp>
        <p:nvCxnSpPr>
          <p:cNvPr id="19" name="Straight Arrow Connector 18"/>
          <p:cNvCxnSpPr/>
          <p:nvPr/>
        </p:nvCxnSpPr>
        <p:spPr>
          <a:xfrm flipH="1">
            <a:off x="1645024" y="3415553"/>
            <a:ext cx="2039470" cy="17974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645024" y="3415553"/>
            <a:ext cx="6579088" cy="19677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482707" y="2756647"/>
            <a:ext cx="1" cy="6589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81352" y="2827272"/>
            <a:ext cx="1" cy="54455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450867" y="1485167"/>
            <a:ext cx="1346122" cy="134210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081352" y="1485167"/>
            <a:ext cx="1306030" cy="12714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482707" y="2929218"/>
            <a:ext cx="2125587" cy="21223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482706" y="2962824"/>
            <a:ext cx="6903722" cy="210980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28829" y="1485167"/>
            <a:ext cx="6965270" cy="22536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387382" y="1485167"/>
            <a:ext cx="2438557" cy="40401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9714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 : HTTP and Observables</a:t>
            </a:r>
            <a:endParaRPr lang="en-IN" b="1" dirty="0"/>
          </a:p>
        </p:txBody>
      </p:sp>
      <p:sp>
        <p:nvSpPr>
          <p:cNvPr id="2" name="Content Placeholder 1"/>
          <p:cNvSpPr>
            <a:spLocks noGrp="1"/>
          </p:cNvSpPr>
          <p:nvPr>
            <p:ph idx="1"/>
          </p:nvPr>
        </p:nvSpPr>
        <p:spPr/>
        <p:txBody>
          <a:bodyPr/>
          <a:lstStyle/>
          <a:p>
            <a:r>
              <a:rPr lang="en-IN" dirty="0" smtClean="0"/>
              <a:t>So far we have hardcoded values to display. But in real time scenarios we need to get those values from some server</a:t>
            </a:r>
          </a:p>
          <a:p>
            <a:r>
              <a:rPr lang="en-IN" dirty="0" smtClean="0"/>
              <a:t>For that we need to use HTTP and Observables this is returned by the HTTP call. </a:t>
            </a:r>
          </a:p>
          <a:p>
            <a:r>
              <a:rPr lang="en-IN" dirty="0" smtClean="0"/>
              <a:t>Usually the server have a database which contains all data and send back the desired output based on our requirement.</a:t>
            </a:r>
          </a:p>
          <a:p>
            <a:r>
              <a:rPr lang="en-IN" dirty="0" smtClean="0"/>
              <a:t>Lets see HTTP Mechanism…</a:t>
            </a:r>
            <a:endParaRPr lang="en-IN"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85</a:t>
            </a:fld>
            <a:endParaRPr lang="en-US" dirty="0"/>
          </a:p>
        </p:txBody>
      </p:sp>
    </p:spTree>
    <p:extLst>
      <p:ext uri="{BB962C8B-B14F-4D97-AF65-F5344CB8AC3E}">
        <p14:creationId xmlns:p14="http://schemas.microsoft.com/office/powerpoint/2010/main" val="381686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19.1 : HTTP Mechanism</a:t>
            </a:r>
            <a:endParaRPr lang="en-IN" b="1"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86</a:t>
            </a:fld>
            <a:endParaRPr lang="en-US" dirty="0"/>
          </a:p>
        </p:txBody>
      </p:sp>
      <p:sp>
        <p:nvSpPr>
          <p:cNvPr id="5" name="Rectangle 4"/>
          <p:cNvSpPr/>
          <p:nvPr/>
        </p:nvSpPr>
        <p:spPr>
          <a:xfrm>
            <a:off x="1304365" y="2675965"/>
            <a:ext cx="7503459" cy="37158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a:t>
            </a:r>
            <a:endParaRPr lang="en-IN" dirty="0"/>
          </a:p>
        </p:txBody>
      </p:sp>
      <p:sp>
        <p:nvSpPr>
          <p:cNvPr id="6" name="TextBox 5"/>
          <p:cNvSpPr txBox="1"/>
          <p:nvPr/>
        </p:nvSpPr>
        <p:spPr>
          <a:xfrm>
            <a:off x="4329953"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Browser</a:t>
            </a:r>
            <a:endParaRPr lang="en-IN" b="1" dirty="0">
              <a:solidFill>
                <a:schemeClr val="accent2">
                  <a:lumMod val="50000"/>
                </a:schemeClr>
              </a:solidFill>
            </a:endParaRPr>
          </a:p>
        </p:txBody>
      </p:sp>
      <p:sp>
        <p:nvSpPr>
          <p:cNvPr id="7" name="Rectangle 6"/>
          <p:cNvSpPr/>
          <p:nvPr/>
        </p:nvSpPr>
        <p:spPr>
          <a:xfrm>
            <a:off x="1532963" y="3290899"/>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EmpList</a:t>
            </a:r>
            <a:endParaRPr lang="en-IN" dirty="0"/>
          </a:p>
        </p:txBody>
      </p:sp>
      <p:sp>
        <p:nvSpPr>
          <p:cNvPr id="10" name="Rectangle 9"/>
          <p:cNvSpPr/>
          <p:nvPr/>
        </p:nvSpPr>
        <p:spPr>
          <a:xfrm>
            <a:off x="1532963" y="5320980"/>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EmpDetail</a:t>
            </a:r>
            <a:endParaRPr lang="en-IN" dirty="0"/>
          </a:p>
        </p:txBody>
      </p:sp>
      <p:sp>
        <p:nvSpPr>
          <p:cNvPr id="11" name="Rectangle 10"/>
          <p:cNvSpPr/>
          <p:nvPr/>
        </p:nvSpPr>
        <p:spPr>
          <a:xfrm>
            <a:off x="3657599" y="4260014"/>
            <a:ext cx="1761565" cy="85435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EmpService</a:t>
            </a:r>
            <a:endParaRPr lang="en-IN" dirty="0"/>
          </a:p>
        </p:txBody>
      </p:sp>
      <p:sp>
        <p:nvSpPr>
          <p:cNvPr id="8" name="Rectangle 7"/>
          <p:cNvSpPr/>
          <p:nvPr/>
        </p:nvSpPr>
        <p:spPr>
          <a:xfrm>
            <a:off x="9345706" y="2675965"/>
            <a:ext cx="2297997" cy="3715873"/>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n 8"/>
          <p:cNvSpPr/>
          <p:nvPr/>
        </p:nvSpPr>
        <p:spPr>
          <a:xfrm>
            <a:off x="9688607" y="3783781"/>
            <a:ext cx="1553974" cy="1537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DB</a:t>
            </a:r>
            <a:endParaRPr lang="en-IN" b="1" dirty="0"/>
          </a:p>
        </p:txBody>
      </p:sp>
      <p:cxnSp>
        <p:nvCxnSpPr>
          <p:cNvPr id="16" name="Straight Connector 15"/>
          <p:cNvCxnSpPr>
            <a:stCxn id="7" idx="2"/>
            <a:endCxn id="10" idx="0"/>
          </p:cNvCxnSpPr>
          <p:nvPr/>
        </p:nvCxnSpPr>
        <p:spPr>
          <a:xfrm>
            <a:off x="2413746" y="4145249"/>
            <a:ext cx="0" cy="11757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13745" y="4687189"/>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426321" y="4533901"/>
            <a:ext cx="1243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54836" y="4507007"/>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415732" y="4834218"/>
            <a:ext cx="125433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50098"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Server</a:t>
            </a:r>
            <a:endParaRPr lang="en-IN" b="1" dirty="0">
              <a:solidFill>
                <a:schemeClr val="accent2">
                  <a:lumMod val="50000"/>
                </a:schemeClr>
              </a:solidFill>
            </a:endParaRPr>
          </a:p>
        </p:txBody>
      </p:sp>
      <p:sp>
        <p:nvSpPr>
          <p:cNvPr id="12" name="Rectangle 11"/>
          <p:cNvSpPr/>
          <p:nvPr/>
        </p:nvSpPr>
        <p:spPr>
          <a:xfrm>
            <a:off x="6663015" y="4260014"/>
            <a:ext cx="1761565" cy="854350"/>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HTTP</a:t>
            </a:r>
            <a:endParaRPr lang="en-IN" b="1" dirty="0"/>
          </a:p>
        </p:txBody>
      </p:sp>
      <p:sp>
        <p:nvSpPr>
          <p:cNvPr id="30" name="TextBox 29"/>
          <p:cNvSpPr txBox="1"/>
          <p:nvPr/>
        </p:nvSpPr>
        <p:spPr>
          <a:xfrm>
            <a:off x="5623122" y="4222395"/>
            <a:ext cx="505267" cy="307777"/>
          </a:xfrm>
          <a:prstGeom prst="rect">
            <a:avLst/>
          </a:prstGeom>
          <a:noFill/>
        </p:spPr>
        <p:txBody>
          <a:bodyPr wrap="none" rtlCol="0">
            <a:spAutoFit/>
          </a:bodyPr>
          <a:lstStyle/>
          <a:p>
            <a:r>
              <a:rPr lang="en-IN" sz="1400" b="1" dirty="0" smtClean="0"/>
              <a:t>Get</a:t>
            </a:r>
            <a:endParaRPr lang="en-IN" b="1" dirty="0"/>
          </a:p>
        </p:txBody>
      </p:sp>
      <p:sp>
        <p:nvSpPr>
          <p:cNvPr id="31" name="TextBox 30"/>
          <p:cNvSpPr txBox="1"/>
          <p:nvPr/>
        </p:nvSpPr>
        <p:spPr>
          <a:xfrm>
            <a:off x="5419164" y="4861131"/>
            <a:ext cx="1202573" cy="307777"/>
          </a:xfrm>
          <a:prstGeom prst="rect">
            <a:avLst/>
          </a:prstGeom>
          <a:noFill/>
        </p:spPr>
        <p:txBody>
          <a:bodyPr wrap="none" rtlCol="0">
            <a:spAutoFit/>
          </a:bodyPr>
          <a:lstStyle/>
          <a:p>
            <a:r>
              <a:rPr lang="en-IN" sz="1400" b="1" dirty="0" smtClean="0"/>
              <a:t>Observable</a:t>
            </a:r>
            <a:endParaRPr lang="en-IN" b="1" dirty="0"/>
          </a:p>
        </p:txBody>
      </p:sp>
      <p:cxnSp>
        <p:nvCxnSpPr>
          <p:cNvPr id="25" name="Straight Arrow Connector 24"/>
          <p:cNvCxnSpPr/>
          <p:nvPr/>
        </p:nvCxnSpPr>
        <p:spPr>
          <a:xfrm flipH="1">
            <a:off x="5452315" y="4834218"/>
            <a:ext cx="11730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603513" y="4179797"/>
            <a:ext cx="878767" cy="307777"/>
          </a:xfrm>
          <a:prstGeom prst="rect">
            <a:avLst/>
          </a:prstGeom>
          <a:noFill/>
        </p:spPr>
        <p:txBody>
          <a:bodyPr wrap="none" rtlCol="0">
            <a:spAutoFit/>
          </a:bodyPr>
          <a:lstStyle/>
          <a:p>
            <a:r>
              <a:rPr lang="en-IN" sz="1400" b="1" dirty="0" smtClean="0"/>
              <a:t>Request</a:t>
            </a:r>
            <a:endParaRPr lang="en-IN" b="1" dirty="0"/>
          </a:p>
        </p:txBody>
      </p:sp>
      <p:sp>
        <p:nvSpPr>
          <p:cNvPr id="33" name="TextBox 32"/>
          <p:cNvSpPr txBox="1"/>
          <p:nvPr/>
        </p:nvSpPr>
        <p:spPr>
          <a:xfrm>
            <a:off x="8603869" y="4834218"/>
            <a:ext cx="1018227" cy="307777"/>
          </a:xfrm>
          <a:prstGeom prst="rect">
            <a:avLst/>
          </a:prstGeom>
          <a:noFill/>
        </p:spPr>
        <p:txBody>
          <a:bodyPr wrap="none" rtlCol="0">
            <a:spAutoFit/>
          </a:bodyPr>
          <a:lstStyle/>
          <a:p>
            <a:r>
              <a:rPr lang="en-IN" sz="1400" b="1" dirty="0" smtClean="0"/>
              <a:t>Response</a:t>
            </a:r>
            <a:endParaRPr lang="en-IN" b="1" dirty="0"/>
          </a:p>
        </p:txBody>
      </p:sp>
    </p:spTree>
    <p:extLst>
      <p:ext uri="{BB962C8B-B14F-4D97-AF65-F5344CB8AC3E}">
        <p14:creationId xmlns:p14="http://schemas.microsoft.com/office/powerpoint/2010/main" val="11101349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87</a:t>
            </a:fld>
            <a:endParaRPr lang="en-US" dirty="0"/>
          </a:p>
        </p:txBody>
      </p:sp>
      <p:pic>
        <p:nvPicPr>
          <p:cNvPr id="2" name="Picture 1"/>
          <p:cNvPicPr>
            <a:picLocks noChangeAspect="1"/>
          </p:cNvPicPr>
          <p:nvPr/>
        </p:nvPicPr>
        <p:blipFill rotWithShape="1">
          <a:blip r:embed="rId2"/>
          <a:srcRect l="7279" t="26459" r="4816" b="9196"/>
          <a:stretch/>
        </p:blipFill>
        <p:spPr>
          <a:xfrm>
            <a:off x="887506" y="2366680"/>
            <a:ext cx="10717306" cy="4410635"/>
          </a:xfrm>
          <a:prstGeom prst="rect">
            <a:avLst/>
          </a:prstGeom>
        </p:spPr>
      </p:pic>
    </p:spTree>
    <p:extLst>
      <p:ext uri="{BB962C8B-B14F-4D97-AF65-F5344CB8AC3E}">
        <p14:creationId xmlns:p14="http://schemas.microsoft.com/office/powerpoint/2010/main" val="8377867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 Explanation</a:t>
            </a:r>
            <a:endParaRPr lang="en-IN" b="1" dirty="0"/>
          </a:p>
        </p:txBody>
      </p:sp>
      <p:sp>
        <p:nvSpPr>
          <p:cNvPr id="3" name="Text Placeholder 2"/>
          <p:cNvSpPr>
            <a:spLocks noGrp="1"/>
          </p:cNvSpPr>
          <p:nvPr>
            <p:ph type="body" idx="1"/>
          </p:nvPr>
        </p:nvSpPr>
        <p:spPr>
          <a:xfrm>
            <a:off x="648312" y="2321113"/>
            <a:ext cx="5838440" cy="576262"/>
          </a:xfrm>
        </p:spPr>
        <p:txBody>
          <a:bodyPr/>
          <a:lstStyle/>
          <a:p>
            <a:r>
              <a:rPr lang="en-IN" dirty="0" smtClean="0"/>
              <a:t>Newspaper </a:t>
            </a:r>
            <a:r>
              <a:rPr lang="en-IN" dirty="0" err="1" smtClean="0"/>
              <a:t>Eg</a:t>
            </a:r>
            <a:r>
              <a:rPr lang="en-IN" dirty="0" smtClean="0"/>
              <a:t>:</a:t>
            </a:r>
            <a:endParaRPr lang="en-IN" dirty="0"/>
          </a:p>
        </p:txBody>
      </p:sp>
      <p:sp>
        <p:nvSpPr>
          <p:cNvPr id="5" name="Content Placeholder 4"/>
          <p:cNvSpPr>
            <a:spLocks noGrp="1"/>
          </p:cNvSpPr>
          <p:nvPr>
            <p:ph sz="half" idx="2"/>
          </p:nvPr>
        </p:nvSpPr>
        <p:spPr>
          <a:xfrm>
            <a:off x="543542" y="2937716"/>
            <a:ext cx="5559133" cy="3570660"/>
          </a:xfrm>
        </p:spPr>
        <p:txBody>
          <a:bodyPr/>
          <a:lstStyle/>
          <a:p>
            <a:r>
              <a:rPr lang="en-IN" dirty="0" smtClean="0"/>
              <a:t>There is a source for all news which is a story</a:t>
            </a:r>
          </a:p>
          <a:p>
            <a:r>
              <a:rPr lang="en-IN" dirty="0" smtClean="0"/>
              <a:t>Newspaper company get that source and convert that in a format for viewers to read </a:t>
            </a:r>
          </a:p>
          <a:p>
            <a:r>
              <a:rPr lang="en-IN" dirty="0" smtClean="0"/>
              <a:t>They wont issue newspaper to all but only to those who subscribed for that newspaper</a:t>
            </a:r>
          </a:p>
          <a:p>
            <a:r>
              <a:rPr lang="en-IN" dirty="0" smtClean="0"/>
              <a:t>Once they issued the paper their responsibility got over and they don’t mind how the users using their paper</a:t>
            </a:r>
          </a:p>
          <a:p>
            <a:r>
              <a:rPr lang="en-IN" dirty="0" smtClean="0"/>
              <a:t>Its their own wish to use the newspaper either to read and to make kite</a:t>
            </a:r>
            <a:endParaRPr lang="en-IN" dirty="0"/>
          </a:p>
        </p:txBody>
      </p:sp>
      <p:sp>
        <p:nvSpPr>
          <p:cNvPr id="6" name="Text Placeholder 5"/>
          <p:cNvSpPr>
            <a:spLocks noGrp="1"/>
          </p:cNvSpPr>
          <p:nvPr>
            <p:ph type="body" sz="quarter" idx="3"/>
          </p:nvPr>
        </p:nvSpPr>
        <p:spPr>
          <a:xfrm>
            <a:off x="6102675" y="2321113"/>
            <a:ext cx="5488669" cy="576262"/>
          </a:xfrm>
        </p:spPr>
        <p:txBody>
          <a:bodyPr/>
          <a:lstStyle/>
          <a:p>
            <a:r>
              <a:rPr lang="en-IN" dirty="0" smtClean="0"/>
              <a:t>Angular </a:t>
            </a:r>
            <a:r>
              <a:rPr lang="en-IN" dirty="0" err="1" smtClean="0"/>
              <a:t>Eg</a:t>
            </a:r>
            <a:r>
              <a:rPr lang="en-IN" dirty="0" smtClean="0"/>
              <a:t>:</a:t>
            </a:r>
            <a:endParaRPr lang="en-IN" dirty="0"/>
          </a:p>
        </p:txBody>
      </p:sp>
      <p:sp>
        <p:nvSpPr>
          <p:cNvPr id="7" name="Content Placeholder 6"/>
          <p:cNvSpPr>
            <a:spLocks noGrp="1"/>
          </p:cNvSpPr>
          <p:nvPr>
            <p:ph sz="quarter" idx="4"/>
          </p:nvPr>
        </p:nvSpPr>
        <p:spPr>
          <a:xfrm>
            <a:off x="6102675" y="2937716"/>
            <a:ext cx="5488669" cy="3691684"/>
          </a:xfrm>
        </p:spPr>
        <p:txBody>
          <a:bodyPr>
            <a:normAutofit/>
          </a:bodyPr>
          <a:lstStyle/>
          <a:p>
            <a:r>
              <a:rPr lang="en-IN" dirty="0" smtClean="0"/>
              <a:t>DB have data and that will be send to service through observables. It’s a single line </a:t>
            </a:r>
            <a:r>
              <a:rPr lang="en-IN" dirty="0" err="1" smtClean="0"/>
              <a:t>async</a:t>
            </a:r>
            <a:r>
              <a:rPr lang="en-IN" dirty="0" smtClean="0"/>
              <a:t> data</a:t>
            </a:r>
          </a:p>
          <a:p>
            <a:r>
              <a:rPr lang="en-IN" dirty="0" smtClean="0"/>
              <a:t>Service will format the data how the user want</a:t>
            </a:r>
          </a:p>
          <a:p>
            <a:r>
              <a:rPr lang="en-IN" dirty="0" smtClean="0"/>
              <a:t>Service will send the data o the component who are all subscribed to that request</a:t>
            </a:r>
          </a:p>
          <a:p>
            <a:r>
              <a:rPr lang="en-IN" dirty="0" smtClean="0"/>
              <a:t>Once the component got their data they can use how they want. Employee list use only name and employee detail use all data no issues in that</a:t>
            </a:r>
          </a:p>
          <a:p>
            <a:endParaRPr lang="en-IN" dirty="0"/>
          </a:p>
        </p:txBody>
      </p:sp>
      <p:sp>
        <p:nvSpPr>
          <p:cNvPr id="15" name="Slide Number Placeholder 14"/>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17186821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20 : Fetch data using HTTP</a:t>
            </a:r>
            <a:endParaRPr lang="en-IN" b="1" dirty="0"/>
          </a:p>
        </p:txBody>
      </p:sp>
      <p:sp>
        <p:nvSpPr>
          <p:cNvPr id="5" name="Content Placeholder 4"/>
          <p:cNvSpPr>
            <a:spLocks noGrp="1"/>
          </p:cNvSpPr>
          <p:nvPr>
            <p:ph idx="1"/>
          </p:nvPr>
        </p:nvSpPr>
        <p:spPr>
          <a:xfrm>
            <a:off x="1154954" y="2603500"/>
            <a:ext cx="8825659" cy="3582148"/>
          </a:xfrm>
        </p:spPr>
        <p:txBody>
          <a:bodyPr>
            <a:normAutofit/>
          </a:bodyPr>
          <a:lstStyle/>
          <a:p>
            <a:r>
              <a:rPr lang="en-IN" dirty="0" smtClean="0"/>
              <a:t>HTTP get request from </a:t>
            </a:r>
            <a:r>
              <a:rPr lang="en-IN" dirty="0" err="1" smtClean="0"/>
              <a:t>EmpService</a:t>
            </a:r>
            <a:endParaRPr lang="en-IN" dirty="0" smtClean="0"/>
          </a:p>
          <a:p>
            <a:r>
              <a:rPr lang="en-IN" dirty="0" smtClean="0"/>
              <a:t>Receive the observable and cast it to an employee array</a:t>
            </a:r>
          </a:p>
          <a:p>
            <a:r>
              <a:rPr lang="en-IN" dirty="0" smtClean="0"/>
              <a:t>Subscribe to the observable from </a:t>
            </a:r>
            <a:r>
              <a:rPr lang="en-IN" dirty="0" err="1" smtClean="0"/>
              <a:t>EmpList</a:t>
            </a:r>
            <a:r>
              <a:rPr lang="en-IN" dirty="0" smtClean="0"/>
              <a:t> and </a:t>
            </a:r>
            <a:r>
              <a:rPr lang="en-IN" dirty="0" err="1" smtClean="0"/>
              <a:t>EmpDetail</a:t>
            </a:r>
            <a:endParaRPr lang="en-IN" dirty="0" smtClean="0"/>
          </a:p>
          <a:p>
            <a:r>
              <a:rPr lang="en-IN" dirty="0" smtClean="0"/>
              <a:t>Assign the employee array to the local variable</a:t>
            </a:r>
          </a:p>
          <a:p>
            <a:endParaRPr lang="en-IN" dirty="0"/>
          </a:p>
          <a:p>
            <a:pPr marL="0" indent="0">
              <a:buNone/>
            </a:pPr>
            <a:r>
              <a:rPr lang="en-IN" dirty="0" err="1" smtClean="0"/>
              <a:t>RxJS</a:t>
            </a:r>
            <a:endParaRPr lang="en-IN" dirty="0" smtClean="0"/>
          </a:p>
          <a:p>
            <a:pPr>
              <a:buFontTx/>
              <a:buChar char="-"/>
            </a:pPr>
            <a:r>
              <a:rPr lang="en-IN" dirty="0" smtClean="0"/>
              <a:t>Reactive extension of </a:t>
            </a:r>
            <a:r>
              <a:rPr lang="en-IN" dirty="0" err="1" smtClean="0"/>
              <a:t>Javascript</a:t>
            </a:r>
            <a:endParaRPr lang="en-IN" dirty="0" smtClean="0"/>
          </a:p>
          <a:p>
            <a:pPr>
              <a:buFontTx/>
              <a:buChar char="-"/>
            </a:pPr>
            <a:r>
              <a:rPr lang="en-IN" dirty="0" smtClean="0"/>
              <a:t>External library to work with Observable</a:t>
            </a:r>
          </a:p>
          <a:p>
            <a:pPr marL="0" indent="0" defTabSz="363538">
              <a:buNone/>
            </a:pPr>
            <a:r>
              <a:rPr lang="en-IN" dirty="0" smtClean="0"/>
              <a:t>	</a:t>
            </a:r>
            <a:r>
              <a:rPr lang="en-IN" b="1" dirty="0" err="1" smtClean="0">
                <a:solidFill>
                  <a:schemeClr val="accent1">
                    <a:lumMod val="75000"/>
                  </a:schemeClr>
                </a:solidFill>
              </a:rPr>
              <a:t>npm</a:t>
            </a:r>
            <a:r>
              <a:rPr lang="en-IN" b="1" dirty="0" smtClean="0">
                <a:solidFill>
                  <a:schemeClr val="accent1">
                    <a:lumMod val="75000"/>
                  </a:schemeClr>
                </a:solidFill>
              </a:rPr>
              <a:t> </a:t>
            </a:r>
            <a:r>
              <a:rPr lang="en-IN" b="1" dirty="0">
                <a:solidFill>
                  <a:schemeClr val="accent1">
                    <a:lumMod val="75000"/>
                  </a:schemeClr>
                </a:solidFill>
              </a:rPr>
              <a:t>install --save </a:t>
            </a:r>
            <a:r>
              <a:rPr lang="en-IN" b="1" dirty="0" err="1" smtClean="0">
                <a:solidFill>
                  <a:schemeClr val="accent1">
                    <a:lumMod val="75000"/>
                  </a:schemeClr>
                </a:solidFill>
              </a:rPr>
              <a:t>rxjs-compat</a:t>
            </a:r>
            <a:endParaRPr lang="en-IN" b="1" dirty="0" smtClean="0">
              <a:solidFill>
                <a:schemeClr val="accent1">
                  <a:lumMod val="75000"/>
                </a:schemeClr>
              </a:solidFill>
            </a:endParaRPr>
          </a:p>
        </p:txBody>
      </p:sp>
      <p:sp>
        <p:nvSpPr>
          <p:cNvPr id="15" name="Slide Number Placeholder 14"/>
          <p:cNvSpPr>
            <a:spLocks noGrp="1"/>
          </p:cNvSpPr>
          <p:nvPr>
            <p:ph type="sldNum" sz="quarter" idx="12"/>
          </p:nvPr>
        </p:nvSpPr>
        <p:spPr/>
        <p:txBody>
          <a:bodyPr/>
          <a:lstStyle/>
          <a:p>
            <a:fld id="{6D22F896-40B5-4ADD-8801-0D06FADFA095}" type="slidenum">
              <a:rPr lang="en-US" smtClean="0"/>
              <a:t>89</a:t>
            </a:fld>
            <a:endParaRPr lang="en-US" dirty="0"/>
          </a:p>
        </p:txBody>
      </p:sp>
      <p:sp>
        <p:nvSpPr>
          <p:cNvPr id="10" name="TextBox 9"/>
          <p:cNvSpPr txBox="1"/>
          <p:nvPr/>
        </p:nvSpPr>
        <p:spPr>
          <a:xfrm>
            <a:off x="8214619" y="636046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971350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Chapter 1 : hello world</a:t>
            </a:r>
            <a:endParaRPr lang="en-IN" b="1" dirty="0"/>
          </a:p>
        </p:txBody>
      </p:sp>
      <p:sp>
        <p:nvSpPr>
          <p:cNvPr id="5" name="Text Placeholder 4"/>
          <p:cNvSpPr>
            <a:spLocks noGrp="1"/>
          </p:cNvSpPr>
          <p:nvPr>
            <p:ph type="body" idx="1"/>
          </p:nvPr>
        </p:nvSpPr>
        <p:spPr/>
        <p:txBody>
          <a:bodyPr/>
          <a:lstStyle/>
          <a:p>
            <a:r>
              <a:rPr lang="en-IN" dirty="0" smtClean="0"/>
              <a:t>Your first typescript application</a:t>
            </a:r>
            <a:endParaRPr lang="en-IN"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0289001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53104" y="6364944"/>
            <a:ext cx="990599" cy="304799"/>
          </a:xfrm>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90</a:t>
            </a:fld>
            <a:endParaRPr lang="en-US" dirty="0"/>
          </a:p>
        </p:txBody>
      </p:sp>
      <p:pic>
        <p:nvPicPr>
          <p:cNvPr id="6" name="Picture 5"/>
          <p:cNvPicPr>
            <a:picLocks noChangeAspect="1"/>
          </p:cNvPicPr>
          <p:nvPr/>
        </p:nvPicPr>
        <p:blipFill>
          <a:blip r:embed="rId2"/>
          <a:stretch>
            <a:fillRect/>
          </a:stretch>
        </p:blipFill>
        <p:spPr>
          <a:xfrm>
            <a:off x="0" y="0"/>
            <a:ext cx="9828409" cy="47468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747266" y="2274105"/>
            <a:ext cx="6292445" cy="4545105"/>
          </a:xfrm>
          <a:prstGeom prst="rect">
            <a:avLst/>
          </a:prstGeom>
          <a:ln>
            <a:solidFill>
              <a:schemeClr val="bg1"/>
            </a:solidFill>
          </a:ln>
        </p:spPr>
      </p:pic>
      <p:sp>
        <p:nvSpPr>
          <p:cNvPr id="11" name="Rectangle 10"/>
          <p:cNvSpPr/>
          <p:nvPr/>
        </p:nvSpPr>
        <p:spPr>
          <a:xfrm>
            <a:off x="136825" y="57509"/>
            <a:ext cx="989242"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747265" y="2335427"/>
            <a:ext cx="1433463" cy="27330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8748" y="640691"/>
            <a:ext cx="6852628" cy="38238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509267" y="2838228"/>
            <a:ext cx="5134436" cy="56061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351809" y="3003303"/>
            <a:ext cx="2045052" cy="2842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55020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91</a:t>
            </a:fld>
            <a:endParaRPr lang="en-US" dirty="0"/>
          </a:p>
        </p:txBody>
      </p:sp>
      <p:pic>
        <p:nvPicPr>
          <p:cNvPr id="8" name="Picture 7"/>
          <p:cNvPicPr>
            <a:picLocks noChangeAspect="1"/>
          </p:cNvPicPr>
          <p:nvPr/>
        </p:nvPicPr>
        <p:blipFill>
          <a:blip r:embed="rId2"/>
          <a:stretch>
            <a:fillRect/>
          </a:stretch>
        </p:blipFill>
        <p:spPr>
          <a:xfrm>
            <a:off x="-1" y="0"/>
            <a:ext cx="6195070" cy="5069540"/>
          </a:xfrm>
          <a:prstGeom prst="rect">
            <a:avLst/>
          </a:prstGeom>
          <a:ln>
            <a:solidFill>
              <a:schemeClr val="bg1"/>
            </a:solidFill>
          </a:ln>
        </p:spPr>
      </p:pic>
      <p:pic>
        <p:nvPicPr>
          <p:cNvPr id="9" name="Picture 8"/>
          <p:cNvPicPr>
            <a:picLocks noChangeAspect="1"/>
          </p:cNvPicPr>
          <p:nvPr/>
        </p:nvPicPr>
        <p:blipFill>
          <a:blip r:embed="rId3"/>
          <a:stretch>
            <a:fillRect/>
          </a:stretch>
        </p:blipFill>
        <p:spPr>
          <a:xfrm>
            <a:off x="6185308" y="-1"/>
            <a:ext cx="6006692" cy="5069541"/>
          </a:xfrm>
          <a:prstGeom prst="rect">
            <a:avLst/>
          </a:prstGeom>
          <a:ln>
            <a:solidFill>
              <a:schemeClr val="bg1"/>
            </a:solidFill>
          </a:ln>
        </p:spPr>
      </p:pic>
      <p:sp>
        <p:nvSpPr>
          <p:cNvPr id="13" name="Rectangle 12"/>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232026" y="57509"/>
            <a:ext cx="1448349"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4539396" y="5570679"/>
            <a:ext cx="3081293" cy="369332"/>
          </a:xfrm>
          <a:prstGeom prst="rect">
            <a:avLst/>
          </a:prstGeom>
          <a:noFill/>
        </p:spPr>
        <p:txBody>
          <a:bodyPr wrap="none" rtlCol="0">
            <a:spAutoFit/>
          </a:bodyPr>
          <a:lstStyle/>
          <a:p>
            <a:r>
              <a:rPr lang="en-IN" b="1" dirty="0" smtClean="0"/>
              <a:t>Check output by yours…..</a:t>
            </a:r>
            <a:endParaRPr lang="en-IN" b="1" dirty="0"/>
          </a:p>
        </p:txBody>
      </p:sp>
    </p:spTree>
    <p:extLst>
      <p:ext uri="{BB962C8B-B14F-4D97-AF65-F5344CB8AC3E}">
        <p14:creationId xmlns:p14="http://schemas.microsoft.com/office/powerpoint/2010/main" val="993243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21 : HTTP Error Handling</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92</a:t>
            </a:fld>
            <a:endParaRPr lang="en-US" dirty="0"/>
          </a:p>
        </p:txBody>
      </p:sp>
      <p:sp>
        <p:nvSpPr>
          <p:cNvPr id="3" name="Text Placeholder 2"/>
          <p:cNvSpPr>
            <a:spLocks noGrp="1"/>
          </p:cNvSpPr>
          <p:nvPr>
            <p:ph type="body" idx="1"/>
          </p:nvPr>
        </p:nvSpPr>
        <p:spPr/>
        <p:txBody>
          <a:bodyPr/>
          <a:lstStyle/>
          <a:p>
            <a:r>
              <a:rPr lang="en-IN" dirty="0" smtClean="0"/>
              <a:t>To inform the user if any error get occurs</a:t>
            </a:r>
            <a:endParaRPr lang="en-IN" dirty="0"/>
          </a:p>
        </p:txBody>
      </p:sp>
    </p:spTree>
    <p:extLst>
      <p:ext uri="{BB962C8B-B14F-4D97-AF65-F5344CB8AC3E}">
        <p14:creationId xmlns:p14="http://schemas.microsoft.com/office/powerpoint/2010/main" val="24787382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93</a:t>
            </a:fld>
            <a:endParaRPr lang="en-US" dirty="0"/>
          </a:p>
        </p:txBody>
      </p:sp>
      <p:pic>
        <p:nvPicPr>
          <p:cNvPr id="6" name="Picture 5"/>
          <p:cNvPicPr>
            <a:picLocks noChangeAspect="1"/>
          </p:cNvPicPr>
          <p:nvPr/>
        </p:nvPicPr>
        <p:blipFill>
          <a:blip r:embed="rId2"/>
          <a:stretch>
            <a:fillRect/>
          </a:stretch>
        </p:blipFill>
        <p:spPr>
          <a:xfrm>
            <a:off x="5838454" y="0"/>
            <a:ext cx="6353546" cy="5150223"/>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0" y="0"/>
            <a:ext cx="5849471" cy="5477389"/>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4070257" y="4954605"/>
            <a:ext cx="4791354" cy="1822714"/>
          </a:xfrm>
          <a:prstGeom prst="rect">
            <a:avLst/>
          </a:prstGeom>
          <a:ln>
            <a:solidFill>
              <a:schemeClr val="bg1">
                <a:lumMod val="50000"/>
              </a:schemeClr>
            </a:solidFill>
          </a:ln>
        </p:spPr>
      </p:pic>
    </p:spTree>
    <p:extLst>
      <p:ext uri="{BB962C8B-B14F-4D97-AF65-F5344CB8AC3E}">
        <p14:creationId xmlns:p14="http://schemas.microsoft.com/office/powerpoint/2010/main" val="39614822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22. Routing &amp; Navigation</a:t>
            </a:r>
            <a:endParaRPr lang="en-IN" b="1" dirty="0"/>
          </a:p>
        </p:txBody>
      </p:sp>
      <p:sp>
        <p:nvSpPr>
          <p:cNvPr id="7" name="Content Placeholder 6"/>
          <p:cNvSpPr>
            <a:spLocks noGrp="1"/>
          </p:cNvSpPr>
          <p:nvPr>
            <p:ph idx="1"/>
          </p:nvPr>
        </p:nvSpPr>
        <p:spPr/>
        <p:txBody>
          <a:bodyPr/>
          <a:lstStyle/>
          <a:p>
            <a:r>
              <a:rPr lang="en-IN" dirty="0" smtClean="0"/>
              <a:t>A way to navigate between views when the user performs a operation</a:t>
            </a:r>
          </a:p>
          <a:p>
            <a:r>
              <a:rPr lang="en-IN" dirty="0" smtClean="0"/>
              <a:t>Generate a project with routing option</a:t>
            </a:r>
          </a:p>
          <a:p>
            <a:r>
              <a:rPr lang="en-IN" dirty="0" smtClean="0"/>
              <a:t>Generate Department List and Employee List Component</a:t>
            </a:r>
          </a:p>
          <a:p>
            <a:r>
              <a:rPr lang="en-IN" dirty="0" smtClean="0"/>
              <a:t>Configure the routes</a:t>
            </a:r>
          </a:p>
          <a:p>
            <a:r>
              <a:rPr lang="en-IN" dirty="0" smtClean="0"/>
              <a:t>Add Buttons and use directives to navigate</a:t>
            </a:r>
          </a:p>
          <a:p>
            <a:endParaRPr lang="en-IN" dirty="0"/>
          </a:p>
          <a:p>
            <a:pPr marL="0" indent="0">
              <a:buNone/>
            </a:pPr>
            <a:r>
              <a:rPr lang="en-IN" dirty="0" smtClean="0"/>
              <a:t>Create a component with inline template and inline style</a:t>
            </a:r>
          </a:p>
          <a:p>
            <a:pPr marL="0" indent="0">
              <a:buNone/>
            </a:pPr>
            <a:r>
              <a:rPr lang="en-IN" b="1" dirty="0">
                <a:solidFill>
                  <a:schemeClr val="accent1">
                    <a:lumMod val="75000"/>
                  </a:schemeClr>
                </a:solidFill>
              </a:rPr>
              <a:t>n</a:t>
            </a:r>
            <a:r>
              <a:rPr lang="en-IN" b="1" dirty="0" smtClean="0">
                <a:solidFill>
                  <a:schemeClr val="accent1">
                    <a:lumMod val="75000"/>
                  </a:schemeClr>
                </a:solidFill>
              </a:rPr>
              <a:t>g g c </a:t>
            </a:r>
            <a:r>
              <a:rPr lang="en-IN" b="1" dirty="0" err="1" smtClean="0">
                <a:solidFill>
                  <a:schemeClr val="accent1">
                    <a:lumMod val="75000"/>
                  </a:schemeClr>
                </a:solidFill>
              </a:rPr>
              <a:t>emp</a:t>
            </a:r>
            <a:r>
              <a:rPr lang="en-IN" b="1" dirty="0" smtClean="0">
                <a:solidFill>
                  <a:schemeClr val="accent1">
                    <a:lumMod val="75000"/>
                  </a:schemeClr>
                </a:solidFill>
              </a:rPr>
              <a:t>-list –it -is</a:t>
            </a:r>
            <a:endParaRPr lang="en-IN" b="1" dirty="0">
              <a:solidFill>
                <a:schemeClr val="accent1">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94</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097238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95</a:t>
            </a:fld>
            <a:endParaRPr lang="en-US" dirty="0"/>
          </a:p>
        </p:txBody>
      </p:sp>
      <p:pic>
        <p:nvPicPr>
          <p:cNvPr id="2" name="Picture 1"/>
          <p:cNvPicPr>
            <a:picLocks noChangeAspect="1"/>
          </p:cNvPicPr>
          <p:nvPr/>
        </p:nvPicPr>
        <p:blipFill>
          <a:blip r:embed="rId2"/>
          <a:stretch>
            <a:fillRect/>
          </a:stretch>
        </p:blipFill>
        <p:spPr>
          <a:xfrm>
            <a:off x="0" y="0"/>
            <a:ext cx="6831106" cy="4518212"/>
          </a:xfrm>
          <a:prstGeom prst="rect">
            <a:avLst/>
          </a:prstGeom>
          <a:ln>
            <a:solidFill>
              <a:schemeClr val="bg1"/>
            </a:solidFill>
          </a:ln>
        </p:spPr>
      </p:pic>
      <p:pic>
        <p:nvPicPr>
          <p:cNvPr id="3" name="Picture 2"/>
          <p:cNvPicPr>
            <a:picLocks noChangeAspect="1"/>
          </p:cNvPicPr>
          <p:nvPr/>
        </p:nvPicPr>
        <p:blipFill>
          <a:blip r:embed="rId3"/>
          <a:stretch>
            <a:fillRect/>
          </a:stretch>
        </p:blipFill>
        <p:spPr>
          <a:xfrm>
            <a:off x="6802357" y="0"/>
            <a:ext cx="5389643" cy="4510454"/>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0" y="4510454"/>
            <a:ext cx="8377518" cy="2347546"/>
          </a:xfrm>
          <a:prstGeom prst="rect">
            <a:avLst/>
          </a:prstGeom>
          <a:ln>
            <a:solidFill>
              <a:schemeClr val="bg1"/>
            </a:solidFill>
          </a:ln>
        </p:spPr>
      </p:pic>
      <p:pic>
        <p:nvPicPr>
          <p:cNvPr id="9" name="Picture 8"/>
          <p:cNvPicPr>
            <a:picLocks noChangeAspect="1"/>
          </p:cNvPicPr>
          <p:nvPr/>
        </p:nvPicPr>
        <p:blipFill>
          <a:blip r:embed="rId5"/>
          <a:stretch>
            <a:fillRect/>
          </a:stretch>
        </p:blipFill>
        <p:spPr>
          <a:xfrm>
            <a:off x="8588468" y="4615144"/>
            <a:ext cx="3419475" cy="2009775"/>
          </a:xfrm>
          <a:prstGeom prst="rect">
            <a:avLst/>
          </a:prstGeom>
          <a:ln>
            <a:solidFill>
              <a:schemeClr val="bg1">
                <a:lumMod val="50000"/>
              </a:schemeClr>
            </a:solidFill>
          </a:ln>
        </p:spPr>
      </p:pic>
      <p:sp>
        <p:nvSpPr>
          <p:cNvPr id="10" name="Rectangle 9"/>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000" y="4581410"/>
            <a:ext cx="1196983"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841167" y="70955"/>
            <a:ext cx="89931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6196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23. </a:t>
            </a:r>
            <a:r>
              <a:rPr lang="en-IN" b="1" dirty="0"/>
              <a:t>Wildcard </a:t>
            </a:r>
            <a:r>
              <a:rPr lang="en-IN" b="1" dirty="0" smtClean="0"/>
              <a:t>Route</a:t>
            </a:r>
            <a:endParaRPr lang="en-IN" b="1" dirty="0"/>
          </a:p>
        </p:txBody>
      </p:sp>
      <p:sp>
        <p:nvSpPr>
          <p:cNvPr id="7" name="Content Placeholder 6"/>
          <p:cNvSpPr>
            <a:spLocks noGrp="1"/>
          </p:cNvSpPr>
          <p:nvPr>
            <p:ph idx="1"/>
          </p:nvPr>
        </p:nvSpPr>
        <p:spPr/>
        <p:txBody>
          <a:bodyPr/>
          <a:lstStyle/>
          <a:p>
            <a:r>
              <a:rPr lang="en-IN" dirty="0" smtClean="0"/>
              <a:t>We have configured two routes to access two components. What if the user typed a route which is not present. </a:t>
            </a:r>
            <a:r>
              <a:rPr lang="en-IN" dirty="0" smtClean="0">
                <a:solidFill>
                  <a:schemeClr val="tx1"/>
                </a:solidFill>
              </a:rPr>
              <a:t>It will through an error. </a:t>
            </a:r>
          </a:p>
          <a:p>
            <a:r>
              <a:rPr lang="en-IN" dirty="0" smtClean="0">
                <a:solidFill>
                  <a:schemeClr val="tx1"/>
                </a:solidFill>
              </a:rPr>
              <a:t>For that we have to configure a page not found for this scenario</a:t>
            </a:r>
          </a:p>
          <a:p>
            <a:r>
              <a:rPr lang="en-IN" dirty="0" smtClean="0">
                <a:solidFill>
                  <a:schemeClr val="tx1"/>
                </a:solidFill>
              </a:rPr>
              <a:t>Generate a component as page-not-found</a:t>
            </a:r>
          </a:p>
          <a:p>
            <a:r>
              <a:rPr lang="en-IN" dirty="0" smtClean="0">
                <a:solidFill>
                  <a:schemeClr val="tx1"/>
                </a:solidFill>
              </a:rPr>
              <a:t>Add a new path in route array saying ** to Page not found component</a:t>
            </a:r>
          </a:p>
          <a:p>
            <a:r>
              <a:rPr lang="en-IN" dirty="0" smtClean="0">
                <a:solidFill>
                  <a:schemeClr val="tx1"/>
                </a:solidFill>
              </a:rPr>
              <a:t>We have to only modify the </a:t>
            </a:r>
            <a:r>
              <a:rPr lang="en-IN" dirty="0" err="1" smtClean="0">
                <a:solidFill>
                  <a:schemeClr val="tx1"/>
                </a:solidFill>
              </a:rPr>
              <a:t>app.routing.ts</a:t>
            </a:r>
            <a:endParaRPr lang="en-IN"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96</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3964286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97</a:t>
            </a:fld>
            <a:endParaRPr lang="en-US" dirty="0"/>
          </a:p>
        </p:txBody>
      </p:sp>
      <p:pic>
        <p:nvPicPr>
          <p:cNvPr id="6" name="Picture 5"/>
          <p:cNvPicPr>
            <a:picLocks noChangeAspect="1"/>
          </p:cNvPicPr>
          <p:nvPr/>
        </p:nvPicPr>
        <p:blipFill>
          <a:blip r:embed="rId2"/>
          <a:stretch>
            <a:fillRect/>
          </a:stretch>
        </p:blipFill>
        <p:spPr>
          <a:xfrm>
            <a:off x="0" y="0"/>
            <a:ext cx="8705850" cy="4972050"/>
          </a:xfrm>
          <a:prstGeom prst="rect">
            <a:avLst/>
          </a:prstGeom>
        </p:spPr>
      </p:pic>
      <p:pic>
        <p:nvPicPr>
          <p:cNvPr id="7" name="Picture 6"/>
          <p:cNvPicPr>
            <a:picLocks noChangeAspect="1"/>
          </p:cNvPicPr>
          <p:nvPr/>
        </p:nvPicPr>
        <p:blipFill>
          <a:blip r:embed="rId3"/>
          <a:stretch>
            <a:fillRect/>
          </a:stretch>
        </p:blipFill>
        <p:spPr>
          <a:xfrm>
            <a:off x="7321363" y="2200275"/>
            <a:ext cx="3600450" cy="2000250"/>
          </a:xfrm>
          <a:prstGeom prst="rect">
            <a:avLst/>
          </a:prstGeom>
          <a:ln w="12700">
            <a:solidFill>
              <a:srgbClr val="FF0000"/>
            </a:solidFill>
          </a:ln>
        </p:spPr>
      </p:pic>
      <p:sp>
        <p:nvSpPr>
          <p:cNvPr id="8" name="Rectangle 7"/>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724174" y="1246899"/>
            <a:ext cx="7787814" cy="2710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18036" y="2393616"/>
            <a:ext cx="4756637" cy="25545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48923" y="4455499"/>
            <a:ext cx="2165459" cy="2509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834750" y="2266750"/>
            <a:ext cx="324581" cy="21043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341612" y="3798910"/>
            <a:ext cx="1466212" cy="20831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6367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24. Redirect Route</a:t>
            </a:r>
            <a:endParaRPr lang="en-IN" b="1" dirty="0"/>
          </a:p>
        </p:txBody>
      </p:sp>
      <p:sp>
        <p:nvSpPr>
          <p:cNvPr id="7" name="Content Placeholder 6"/>
          <p:cNvSpPr>
            <a:spLocks noGrp="1"/>
          </p:cNvSpPr>
          <p:nvPr>
            <p:ph idx="1"/>
          </p:nvPr>
        </p:nvSpPr>
        <p:spPr>
          <a:xfrm>
            <a:off x="1154954" y="2603500"/>
            <a:ext cx="8825659" cy="2183653"/>
          </a:xfrm>
        </p:spPr>
        <p:txBody>
          <a:bodyPr>
            <a:normAutofit/>
          </a:bodyPr>
          <a:lstStyle/>
          <a:p>
            <a:r>
              <a:rPr lang="en-IN" sz="2000" dirty="0" smtClean="0">
                <a:solidFill>
                  <a:schemeClr val="tx1"/>
                </a:solidFill>
              </a:rPr>
              <a:t>This will be used to when a URL need to redirect to another URL</a:t>
            </a:r>
          </a:p>
          <a:p>
            <a:r>
              <a:rPr lang="en-IN" sz="2000" dirty="0" smtClean="0">
                <a:solidFill>
                  <a:schemeClr val="tx1"/>
                </a:solidFill>
              </a:rPr>
              <a:t>This contain a attribute called </a:t>
            </a:r>
            <a:r>
              <a:rPr lang="en-IN" sz="2000" b="1" dirty="0" err="1" smtClean="0">
                <a:solidFill>
                  <a:schemeClr val="tx1"/>
                </a:solidFill>
              </a:rPr>
              <a:t>pathMatch</a:t>
            </a:r>
            <a:r>
              <a:rPr lang="en-IN" sz="2000" dirty="0" smtClean="0">
                <a:solidFill>
                  <a:schemeClr val="tx1"/>
                </a:solidFill>
              </a:rPr>
              <a:t>. This holds value like</a:t>
            </a:r>
          </a:p>
          <a:p>
            <a:pPr lvl="1"/>
            <a:r>
              <a:rPr lang="en-IN" sz="1800" dirty="0" smtClean="0">
                <a:solidFill>
                  <a:schemeClr val="tx1"/>
                </a:solidFill>
              </a:rPr>
              <a:t>Prefix: This will redirect all the URL except defined to the redirected one. No ** path will work.  That also will get redirect to given one</a:t>
            </a:r>
          </a:p>
          <a:p>
            <a:pPr lvl="1"/>
            <a:r>
              <a:rPr lang="en-IN" sz="1800" dirty="0" smtClean="0">
                <a:solidFill>
                  <a:schemeClr val="tx1"/>
                </a:solidFill>
              </a:rPr>
              <a:t>Full: This will redirect only the particular </a:t>
            </a:r>
            <a:r>
              <a:rPr lang="en-IN" sz="1800" dirty="0" err="1" smtClean="0">
                <a:solidFill>
                  <a:schemeClr val="tx1"/>
                </a:solidFill>
              </a:rPr>
              <a:t>url</a:t>
            </a:r>
            <a:r>
              <a:rPr lang="en-IN" sz="1800" dirty="0" smtClean="0">
                <a:solidFill>
                  <a:schemeClr val="tx1"/>
                </a:solidFill>
              </a:rPr>
              <a:t> to the redirected one.</a:t>
            </a:r>
            <a:endParaRPr lang="en-IN" sz="1800"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98</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124312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99</a:t>
            </a:fld>
            <a:endParaRPr lang="en-US" dirty="0"/>
          </a:p>
        </p:txBody>
      </p:sp>
      <p:pic>
        <p:nvPicPr>
          <p:cNvPr id="6" name="Picture 5"/>
          <p:cNvPicPr>
            <a:picLocks noChangeAspect="1"/>
          </p:cNvPicPr>
          <p:nvPr/>
        </p:nvPicPr>
        <p:blipFill>
          <a:blip r:embed="rId2"/>
          <a:stretch>
            <a:fillRect/>
          </a:stretch>
        </p:blipFill>
        <p:spPr>
          <a:xfrm>
            <a:off x="13447" y="0"/>
            <a:ext cx="8629650" cy="5419725"/>
          </a:xfrm>
          <a:prstGeom prst="rect">
            <a:avLst/>
          </a:prstGeom>
        </p:spPr>
      </p:pic>
      <p:sp>
        <p:nvSpPr>
          <p:cNvPr id="7" name="Rectangle 6"/>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04589" y="1936416"/>
            <a:ext cx="5549999" cy="2689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stretch>
            <a:fillRect/>
          </a:stretch>
        </p:blipFill>
        <p:spPr>
          <a:xfrm>
            <a:off x="8683984" y="1252818"/>
            <a:ext cx="3390900" cy="1905000"/>
          </a:xfrm>
          <a:prstGeom prst="rect">
            <a:avLst/>
          </a:prstGeom>
          <a:ln>
            <a:solidFill>
              <a:schemeClr val="accent1">
                <a:lumMod val="50000"/>
              </a:schemeClr>
            </a:solidFill>
          </a:ln>
        </p:spPr>
      </p:pic>
      <p:sp>
        <p:nvSpPr>
          <p:cNvPr id="10" name="TextBox 9"/>
          <p:cNvSpPr txBox="1"/>
          <p:nvPr/>
        </p:nvSpPr>
        <p:spPr>
          <a:xfrm>
            <a:off x="8944943" y="3117477"/>
            <a:ext cx="2815194" cy="276999"/>
          </a:xfrm>
          <a:prstGeom prst="rect">
            <a:avLst/>
          </a:prstGeom>
          <a:noFill/>
        </p:spPr>
        <p:txBody>
          <a:bodyPr wrap="none" rtlCol="0">
            <a:spAutoFit/>
          </a:bodyPr>
          <a:lstStyle/>
          <a:p>
            <a:r>
              <a:rPr lang="en-IN" sz="1200" b="1" dirty="0" smtClean="0"/>
              <a:t>Home page redirected to /</a:t>
            </a:r>
            <a:r>
              <a:rPr lang="en-IN" sz="1200" b="1" dirty="0" err="1" smtClean="0"/>
              <a:t>dept</a:t>
            </a:r>
            <a:r>
              <a:rPr lang="en-IN" sz="1200" b="1" dirty="0" smtClean="0"/>
              <a:t>-list</a:t>
            </a:r>
            <a:endParaRPr lang="en-IN" sz="1200" b="1" dirty="0"/>
          </a:p>
        </p:txBody>
      </p:sp>
      <p:pic>
        <p:nvPicPr>
          <p:cNvPr id="11" name="Picture 10"/>
          <p:cNvPicPr>
            <a:picLocks noChangeAspect="1"/>
          </p:cNvPicPr>
          <p:nvPr/>
        </p:nvPicPr>
        <p:blipFill>
          <a:blip r:embed="rId4"/>
          <a:stretch>
            <a:fillRect/>
          </a:stretch>
        </p:blipFill>
        <p:spPr>
          <a:xfrm>
            <a:off x="8683438" y="4101265"/>
            <a:ext cx="3295650" cy="1885950"/>
          </a:xfrm>
          <a:prstGeom prst="rect">
            <a:avLst/>
          </a:prstGeom>
          <a:ln>
            <a:solidFill>
              <a:schemeClr val="accent1">
                <a:lumMod val="50000"/>
              </a:schemeClr>
            </a:solidFill>
          </a:ln>
        </p:spPr>
      </p:pic>
      <p:sp>
        <p:nvSpPr>
          <p:cNvPr id="12" name="TextBox 11"/>
          <p:cNvSpPr txBox="1"/>
          <p:nvPr/>
        </p:nvSpPr>
        <p:spPr>
          <a:xfrm>
            <a:off x="8566337" y="5996209"/>
            <a:ext cx="3558988" cy="276999"/>
          </a:xfrm>
          <a:prstGeom prst="rect">
            <a:avLst/>
          </a:prstGeom>
          <a:noFill/>
        </p:spPr>
        <p:txBody>
          <a:bodyPr wrap="none" rtlCol="0">
            <a:spAutoFit/>
          </a:bodyPr>
          <a:lstStyle/>
          <a:p>
            <a:r>
              <a:rPr lang="en-IN" sz="1200" b="1" dirty="0" smtClean="0"/>
              <a:t>Undefined URL redirected to /page-not-found</a:t>
            </a:r>
            <a:endParaRPr lang="en-IN" sz="1200" b="1" dirty="0"/>
          </a:p>
        </p:txBody>
      </p:sp>
    </p:spTree>
    <p:extLst>
      <p:ext uri="{BB962C8B-B14F-4D97-AF65-F5344CB8AC3E}">
        <p14:creationId xmlns:p14="http://schemas.microsoft.com/office/powerpoint/2010/main" val="5939544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6323</TotalTime>
  <Words>3981</Words>
  <Application>Microsoft Office PowerPoint</Application>
  <PresentationFormat>Widescreen</PresentationFormat>
  <Paragraphs>781</Paragraphs>
  <Slides>109</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109</vt:i4>
      </vt:variant>
    </vt:vector>
  </HeadingPairs>
  <TitlesOfParts>
    <vt:vector size="117" baseType="lpstr">
      <vt:lpstr>Arial</vt:lpstr>
      <vt:lpstr>Calibri</vt:lpstr>
      <vt:lpstr>Century Gothic</vt:lpstr>
      <vt:lpstr>Consolas</vt:lpstr>
      <vt:lpstr>Times New Roman</vt:lpstr>
      <vt:lpstr>Wingdings</vt:lpstr>
      <vt:lpstr>Wingdings 3</vt:lpstr>
      <vt:lpstr>Ion Boardroom</vt:lpstr>
      <vt:lpstr>Angular 7 - Tutorial</vt:lpstr>
      <vt:lpstr>Prerequisite</vt:lpstr>
      <vt:lpstr>Introduction</vt:lpstr>
      <vt:lpstr>Why angular</vt:lpstr>
      <vt:lpstr>Angular History</vt:lpstr>
      <vt:lpstr>Development Environment</vt:lpstr>
      <vt:lpstr>Installation – Node, NPM, VSC</vt:lpstr>
      <vt:lpstr>Installation – Angular CLI</vt:lpstr>
      <vt:lpstr>Chapter 1 : hello world</vt:lpstr>
      <vt:lpstr>1.1 Hello world - Creation</vt:lpstr>
      <vt:lpstr>1.2 Hello world – Run and Terminal Output</vt:lpstr>
      <vt:lpstr>1.2 Hello world – Browser Output</vt:lpstr>
      <vt:lpstr>Chapter 2 : Architecture</vt:lpstr>
      <vt:lpstr>2.1 Modules</vt:lpstr>
      <vt:lpstr>2.2 Components</vt:lpstr>
      <vt:lpstr>2.3 Services</vt:lpstr>
      <vt:lpstr>Chapter 3 : File Structure</vt:lpstr>
      <vt:lpstr>3.1 package.json</vt:lpstr>
      <vt:lpstr>3.2 main.ts</vt:lpstr>
      <vt:lpstr>3.2 main.ts</vt:lpstr>
      <vt:lpstr>3.3 index.html, style.css, dist folder</vt:lpstr>
      <vt:lpstr>Chapter 4 : App Module Files</vt:lpstr>
      <vt:lpstr>4.1 app.module.ts</vt:lpstr>
      <vt:lpstr>4.2 app.component.ts</vt:lpstr>
      <vt:lpstr>4.3 app.component.html </vt:lpstr>
      <vt:lpstr>Chapter 5 : Application Flow</vt:lpstr>
      <vt:lpstr>Application Flow</vt:lpstr>
      <vt:lpstr>Chapter 6 : Component</vt:lpstr>
      <vt:lpstr>6.1 Component Architecture</vt:lpstr>
      <vt:lpstr>6.2 Create Component</vt:lpstr>
      <vt:lpstr>6.3 Import Component in Module </vt:lpstr>
      <vt:lpstr>6.4 New Component Usage Output</vt:lpstr>
      <vt:lpstr>6.5 Inline Template</vt:lpstr>
      <vt:lpstr>6.6 Inline Style</vt:lpstr>
      <vt:lpstr>Chapter 7 : Interpolation {{}}</vt:lpstr>
      <vt:lpstr>7.2 Other features of Interpolation</vt:lpstr>
      <vt:lpstr>Chapter 8 : Property Binding []</vt:lpstr>
      <vt:lpstr>8.1 Attribute Vs Property</vt:lpstr>
      <vt:lpstr>8.2 Understanding Attribute and property(1)</vt:lpstr>
      <vt:lpstr>8.2 Understanding Attribute and property(2)</vt:lpstr>
      <vt:lpstr>8.2 Understanding Attribute and property(3)</vt:lpstr>
      <vt:lpstr>8.2 Understanding Attribute and property(4)</vt:lpstr>
      <vt:lpstr>8.3 Property Binding</vt:lpstr>
      <vt:lpstr>8.4 Property Binding [] as Interpolation{{}}</vt:lpstr>
      <vt:lpstr>8.5 Limitations in Interpolation{{}}</vt:lpstr>
      <vt:lpstr>Chapter 9 : Class Binding [class]</vt:lpstr>
      <vt:lpstr>9.1 Class Binding [class]</vt:lpstr>
      <vt:lpstr>9.2 Class Binding On conditions    [class.classname]=BooleanProperty</vt:lpstr>
      <vt:lpstr>9.3 NgClass – Custom Angular Class [ngClass]="custClass"</vt:lpstr>
      <vt:lpstr>Chapter 10 : Event Binding()</vt:lpstr>
      <vt:lpstr>10.1 Data Binding Vs Event Binding</vt:lpstr>
      <vt:lpstr>10.2 Event Binding : Example</vt:lpstr>
      <vt:lpstr>10.3 Pass event as a parameter</vt:lpstr>
      <vt:lpstr>10.4 Inline Click Event</vt:lpstr>
      <vt:lpstr>11.1 Template Reference Variable</vt:lpstr>
      <vt:lpstr>11.2 Template Reference Variable</vt:lpstr>
      <vt:lpstr>12 : Two Way Binding</vt:lpstr>
      <vt:lpstr>12 : Two Way Binding</vt:lpstr>
      <vt:lpstr>13 : Structural Directives</vt:lpstr>
      <vt:lpstr>13.1 : ng-If (*ngIf)</vt:lpstr>
      <vt:lpstr>13.2 : ng-If ; else</vt:lpstr>
      <vt:lpstr>13.3 : ng-If ; then; else</vt:lpstr>
      <vt:lpstr>13.4 : ng-switch</vt:lpstr>
      <vt:lpstr>13.5 : ng-for</vt:lpstr>
      <vt:lpstr>14 : Component Interaction  @input(), @output()</vt:lpstr>
      <vt:lpstr>14.1 : Parent to Child Data Binding</vt:lpstr>
      <vt:lpstr>14.2 : Child to Parent Data Binding</vt:lpstr>
      <vt:lpstr>PowerPoint Presentation</vt:lpstr>
      <vt:lpstr>15 Pipes(1)</vt:lpstr>
      <vt:lpstr>15 Pipes(2)</vt:lpstr>
      <vt:lpstr>16 Services</vt:lpstr>
      <vt:lpstr>16 Need Of Service </vt:lpstr>
      <vt:lpstr>16 Need Of Service </vt:lpstr>
      <vt:lpstr>16 Is it right way of doing……?</vt:lpstr>
      <vt:lpstr>17 : Dependency Injection</vt:lpstr>
      <vt:lpstr>17.1 Problem without DI (1)</vt:lpstr>
      <vt:lpstr>17.1 Problem without DI (2)</vt:lpstr>
      <vt:lpstr>17.2 DI as a Design Pattern(1)</vt:lpstr>
      <vt:lpstr>17.2 DI as a Design Pattern(2)</vt:lpstr>
      <vt:lpstr>17.2 DI as a Framework</vt:lpstr>
      <vt:lpstr>18. DI using a service (1)</vt:lpstr>
      <vt:lpstr>18. DI using a service(2)</vt:lpstr>
      <vt:lpstr>18. DI using a service(3)</vt:lpstr>
      <vt:lpstr>PowerPoint Presentation</vt:lpstr>
      <vt:lpstr>19 : HTTP and Observables</vt:lpstr>
      <vt:lpstr>19.1 : HTTP Mechanism</vt:lpstr>
      <vt:lpstr>19.2 : Observables</vt:lpstr>
      <vt:lpstr>19.2 : Observables Explanation</vt:lpstr>
      <vt:lpstr>20 : Fetch data using HTTP</vt:lpstr>
      <vt:lpstr>PowerPoint Presentation</vt:lpstr>
      <vt:lpstr>PowerPoint Presentation</vt:lpstr>
      <vt:lpstr>21 : HTTP Error Handling</vt:lpstr>
      <vt:lpstr>PowerPoint Presentation</vt:lpstr>
      <vt:lpstr>22. Routing &amp; Navigation</vt:lpstr>
      <vt:lpstr>PowerPoint Presentation</vt:lpstr>
      <vt:lpstr>23. Wildcard Route</vt:lpstr>
      <vt:lpstr>PowerPoint Presentation</vt:lpstr>
      <vt:lpstr>24. Redirect Route</vt:lpstr>
      <vt:lpstr>PowerPoint Presentation</vt:lpstr>
      <vt:lpstr>25. Route Parameters</vt:lpstr>
      <vt:lpstr>PowerPoint Presentation</vt:lpstr>
      <vt:lpstr>26. paramMap Observable</vt:lpstr>
      <vt:lpstr>PowerPoint Presentation</vt:lpstr>
      <vt:lpstr>26. Optional Route Parameters</vt:lpstr>
      <vt:lpstr>PowerPoint Presentation</vt:lpstr>
      <vt:lpstr>27. Relative Navigation</vt:lpstr>
      <vt:lpstr>PowerPoint Presentation</vt:lpstr>
      <vt:lpstr>28. Child Routing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NIKITHRA</dc:creator>
  <cp:lastModifiedBy>NIKITHRA</cp:lastModifiedBy>
  <cp:revision>391</cp:revision>
  <dcterms:created xsi:type="dcterms:W3CDTF">2019-04-20T05:19:46Z</dcterms:created>
  <dcterms:modified xsi:type="dcterms:W3CDTF">2019-05-14T03:39:33Z</dcterms:modified>
</cp:coreProperties>
</file>